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61" r:id="rId2"/>
    <p:sldId id="262" r:id="rId3"/>
    <p:sldId id="263" r:id="rId4"/>
    <p:sldId id="264" r:id="rId5"/>
    <p:sldId id="266" r:id="rId6"/>
    <p:sldId id="265" r:id="rId7"/>
    <p:sldId id="256" r:id="rId8"/>
    <p:sldId id="257" r:id="rId9"/>
    <p:sldId id="259" r:id="rId10"/>
    <p:sldId id="258" r:id="rId11"/>
    <p:sldId id="260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74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82ADD-8479-466E-89B0-5722A92BD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94B23D-CA24-4095-A1A9-EF510F0ADD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77BA1-9747-4668-B47E-1B9A55AE9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979BE-FE82-4F6C-B5B3-D0E485BC9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97280-E351-4A6D-A0DC-487F9EC74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08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A3329-830B-4D78-8DC2-6BAD1C906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4207F1-F361-4AA3-BAE8-6EB5EC1B33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36C01-8917-447F-9374-ACB980DEF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0D511-2C54-4F92-AF65-4645F7913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1488C-6A2C-4514-A0C2-DB4C6D1E4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02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E8B7A-2C30-4F92-BC2E-EFD7BF22A5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81D8A4-ECE2-4609-8DAB-4FC97A1459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8F030-783A-4C0E-A91A-B3552ABC4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4C781-6B0E-4C7A-801B-8ECC1637E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57916-E6D8-4471-96BD-8E23C2A33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34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AE8B9-1255-4637-B3E1-47723114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C1815-6A78-4112-8D43-79F0A181C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4A693-794A-4967-891E-274B4F62B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C1ADA-6241-4C09-9730-C0C9A35EC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B86F8-8794-40BD-A405-C2AA16D96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39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6912E-3F0C-4723-A7D8-F436AE279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3249F-64D4-49E2-87F9-8CA5CB15B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74FCD-C862-47C4-B791-F8DF9C4F8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1E8EB-0B11-4F71-BF85-5B1770CD3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7737C-6217-4206-82F9-74C413FAB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16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CF0F3-D37C-4740-A646-6A91606E0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50C0D-1CC4-43DD-A986-243F4E5333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670637-C4D2-4DE5-9AA0-A5D754A8C5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79C823-91D9-4BEB-8BD5-784A51ABA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F7390-0B02-4313-9CE1-22AF40F36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45C83D-25FE-45D9-B884-D323F3430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64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8E36C-2474-4C18-BA60-0C987E174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30A3C4-E928-4E94-8130-B6F6E6761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19C966-57BF-4EA4-BE59-885FB8F34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C008FE-B8DA-4199-B7BB-E86E880BEC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C549FE-0B83-48F8-AFB6-203732495C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A3E420-D00E-41D7-98FE-B5BFDD5E3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81BFE4-C474-48FC-96E6-D1AC809AA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9F1777-1408-4142-9787-F980E4AD3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69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E24FB-E172-45BF-B1D3-E49D38345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FCC8CD-86D7-4476-AAB0-5825E682A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7CAF26-21D6-4E0A-B813-A05E79E9D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EF67D-ECBF-4FDE-9E31-546942B5D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53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7C5A61-80E7-4F32-B482-377AEF750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835EFA-0370-4E97-ABBB-FCD267748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075BA-0654-4765-9812-65BA0E53F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42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2D76F-006E-4C61-9287-3934DFC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22936-1867-4601-A7F9-7F428461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EFE15F-78F5-4371-9874-2DF4CC2E55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085FE2-95DD-4A77-B864-78B02C40E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7D8BA-C46D-4E28-97DC-5F04F7441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45E9F-B40E-4148-8EDE-24B8D6F1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237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FF7CA-AE2B-4E7D-AB61-E7BFEF1EF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D55F6D-86D8-4676-97DB-650BAF2CE1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D99460-E18F-4136-84B6-F5440111C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07F87-9458-4CC9-892F-060C9DAC1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2AC10-0B35-427B-96BF-F119B0ACB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28A565-CF64-4418-B6B9-BCB81F4DB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33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60707D-8B3A-4DC8-87D6-D1A86C721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4B773-2870-4238-BBD1-9A839F649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4577B-14A5-4924-B543-D73A29B412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26785-EAE1-4356-B013-42CD12ED356A}" type="datetimeFigureOut">
              <a:rPr lang="en-US" smtClean="0"/>
              <a:t>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ED10C-B77D-419A-9F40-44240BF105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54994-0186-4EE1-85BA-31C075D34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3E932-CA5F-4535-A6F8-3558B14D6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33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E3AB0E-87DE-44DB-91B1-B1575ABCE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" y="505836"/>
            <a:ext cx="12161520" cy="59593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262378-3414-4DAE-9F34-48D61C2F166F}"/>
              </a:ext>
            </a:extLst>
          </p:cNvPr>
          <p:cNvSpPr txBox="1"/>
          <p:nvPr/>
        </p:nvSpPr>
        <p:spPr>
          <a:xfrm>
            <a:off x="3968890" y="46583"/>
            <a:ext cx="425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Civil War Prisons Homepage</a:t>
            </a:r>
          </a:p>
        </p:txBody>
      </p:sp>
    </p:spTree>
    <p:extLst>
      <p:ext uri="{BB962C8B-B14F-4D97-AF65-F5344CB8AC3E}">
        <p14:creationId xmlns:p14="http://schemas.microsoft.com/office/powerpoint/2010/main" val="27122851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264248-6BE7-4AD1-9382-525D9F4D9637}"/>
              </a:ext>
            </a:extLst>
          </p:cNvPr>
          <p:cNvSpPr txBox="1"/>
          <p:nvPr/>
        </p:nvSpPr>
        <p:spPr>
          <a:xfrm>
            <a:off x="1249616" y="755512"/>
            <a:ext cx="4659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Drop down menu for “Company” category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A24FAF-A0BC-4FD8-8344-FAD1AFC8E50C}"/>
              </a:ext>
            </a:extLst>
          </p:cNvPr>
          <p:cNvSpPr txBox="1"/>
          <p:nvPr/>
        </p:nvSpPr>
        <p:spPr>
          <a:xfrm>
            <a:off x="2770783" y="1475362"/>
            <a:ext cx="33074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 &amp; S (Field and Staff)</a:t>
            </a:r>
          </a:p>
          <a:p>
            <a:r>
              <a:rPr lang="en-US" dirty="0"/>
              <a:t>A</a:t>
            </a:r>
          </a:p>
          <a:p>
            <a:r>
              <a:rPr lang="en-US" dirty="0"/>
              <a:t>B</a:t>
            </a:r>
          </a:p>
          <a:p>
            <a:r>
              <a:rPr lang="en-US" dirty="0"/>
              <a:t>C</a:t>
            </a:r>
          </a:p>
          <a:p>
            <a:r>
              <a:rPr lang="en-US" dirty="0"/>
              <a:t>D</a:t>
            </a:r>
          </a:p>
          <a:p>
            <a:r>
              <a:rPr lang="en-US" dirty="0"/>
              <a:t>E</a:t>
            </a:r>
          </a:p>
          <a:p>
            <a:r>
              <a:rPr lang="en-US" dirty="0"/>
              <a:t>F</a:t>
            </a:r>
          </a:p>
          <a:p>
            <a:r>
              <a:rPr lang="en-US" dirty="0"/>
              <a:t>G</a:t>
            </a:r>
          </a:p>
          <a:p>
            <a:r>
              <a:rPr lang="en-US" dirty="0"/>
              <a:t>H</a:t>
            </a:r>
          </a:p>
          <a:p>
            <a:r>
              <a:rPr lang="en-US" dirty="0"/>
              <a:t>I</a:t>
            </a:r>
          </a:p>
          <a:p>
            <a:r>
              <a:rPr lang="en-US" dirty="0"/>
              <a:t>K</a:t>
            </a:r>
          </a:p>
          <a:p>
            <a:r>
              <a:rPr lang="en-US" dirty="0"/>
              <a:t>L</a:t>
            </a:r>
          </a:p>
          <a:p>
            <a:r>
              <a:rPr lang="en-US" dirty="0"/>
              <a:t>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AC9B1-A592-452E-BB81-6D28B1878317}"/>
              </a:ext>
            </a:extLst>
          </p:cNvPr>
          <p:cNvSpPr txBox="1"/>
          <p:nvPr/>
        </p:nvSpPr>
        <p:spPr>
          <a:xfrm>
            <a:off x="6550472" y="758827"/>
            <a:ext cx="4659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Drop down menu for “Prison” category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87A9AE-6786-4827-B21D-4FE3C6B1917F}"/>
              </a:ext>
            </a:extLst>
          </p:cNvPr>
          <p:cNvSpPr txBox="1"/>
          <p:nvPr/>
        </p:nvSpPr>
        <p:spPr>
          <a:xfrm>
            <a:off x="7554805" y="1478677"/>
            <a:ext cx="20066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Andersonville, GA</a:t>
            </a:r>
          </a:p>
          <a:p>
            <a:r>
              <a:rPr lang="en-US" dirty="0"/>
              <a:t>Cahaba. AL</a:t>
            </a:r>
          </a:p>
          <a:p>
            <a:r>
              <a:rPr lang="en-US" dirty="0"/>
              <a:t>City Jail, Eutaw, AL</a:t>
            </a:r>
          </a:p>
          <a:p>
            <a:r>
              <a:rPr lang="en-US" dirty="0"/>
              <a:t>Macon, GA</a:t>
            </a:r>
          </a:p>
          <a:p>
            <a:r>
              <a:rPr lang="en-US" dirty="0"/>
              <a:t>Marion, AL</a:t>
            </a:r>
          </a:p>
          <a:p>
            <a:r>
              <a:rPr lang="en-US" dirty="0"/>
              <a:t>Meridian, MS</a:t>
            </a:r>
          </a:p>
          <a:p>
            <a:r>
              <a:rPr lang="en-US" dirty="0"/>
              <a:t>Millen, GA</a:t>
            </a:r>
          </a:p>
          <a:p>
            <a:r>
              <a:rPr lang="en-US" dirty="0"/>
              <a:t>Unknown</a:t>
            </a:r>
          </a:p>
        </p:txBody>
      </p:sp>
    </p:spTree>
    <p:extLst>
      <p:ext uri="{BB962C8B-B14F-4D97-AF65-F5344CB8AC3E}">
        <p14:creationId xmlns:p14="http://schemas.microsoft.com/office/powerpoint/2010/main" val="2676812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7024E0-1042-4AC0-AC0E-5E28C5DDBE78}"/>
              </a:ext>
            </a:extLst>
          </p:cNvPr>
          <p:cNvSpPr txBox="1"/>
          <p:nvPr/>
        </p:nvSpPr>
        <p:spPr>
          <a:xfrm>
            <a:off x="603115" y="710119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Last Name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B46EE-2EFE-477E-B395-3C7325962DE8}"/>
              </a:ext>
            </a:extLst>
          </p:cNvPr>
          <p:cNvSpPr txBox="1"/>
          <p:nvPr/>
        </p:nvSpPr>
        <p:spPr>
          <a:xfrm>
            <a:off x="605887" y="1128521"/>
            <a:ext cx="192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Fidler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24AE81-D5B7-4A1B-86B4-0F2D8D7B4A19}"/>
              </a:ext>
            </a:extLst>
          </p:cNvPr>
          <p:cNvSpPr txBox="1"/>
          <p:nvPr/>
        </p:nvSpPr>
        <p:spPr>
          <a:xfrm>
            <a:off x="2681595" y="708824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First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433EA3-0DBC-4482-A961-CD403C6C5CDF}"/>
              </a:ext>
            </a:extLst>
          </p:cNvPr>
          <p:cNvSpPr txBox="1"/>
          <p:nvPr/>
        </p:nvSpPr>
        <p:spPr>
          <a:xfrm>
            <a:off x="2713548" y="1135002"/>
            <a:ext cx="218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William H.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942F3-3612-40D0-B910-B3E93B941E8A}"/>
              </a:ext>
            </a:extLst>
          </p:cNvPr>
          <p:cNvSpPr txBox="1"/>
          <p:nvPr/>
        </p:nvSpPr>
        <p:spPr>
          <a:xfrm>
            <a:off x="4857353" y="715308"/>
            <a:ext cx="765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Rank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4A08A4-6B62-48C2-8AE4-CC154C9D6AE7}"/>
              </a:ext>
            </a:extLst>
          </p:cNvPr>
          <p:cNvSpPr txBox="1"/>
          <p:nvPr/>
        </p:nvSpPr>
        <p:spPr>
          <a:xfrm>
            <a:off x="6245166" y="712063"/>
            <a:ext cx="1118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0E1802-689E-492A-BF05-C1D95AD91BB3}"/>
              </a:ext>
            </a:extLst>
          </p:cNvPr>
          <p:cNvSpPr txBox="1"/>
          <p:nvPr/>
        </p:nvSpPr>
        <p:spPr>
          <a:xfrm>
            <a:off x="7992902" y="708815"/>
            <a:ext cx="3242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Unit Number, State and Type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4D0C7F-9320-41A9-A882-D003A91E003A}"/>
              </a:ext>
            </a:extLst>
          </p:cNvPr>
          <p:cNvSpPr txBox="1"/>
          <p:nvPr/>
        </p:nvSpPr>
        <p:spPr>
          <a:xfrm>
            <a:off x="8021623" y="1131757"/>
            <a:ext cx="218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Kentucky Cavalry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FAC1A8-2D3D-46FF-A675-ED88477C073D}"/>
              </a:ext>
            </a:extLst>
          </p:cNvPr>
          <p:cNvSpPr txBox="1"/>
          <p:nvPr/>
        </p:nvSpPr>
        <p:spPr>
          <a:xfrm>
            <a:off x="6267385" y="1099327"/>
            <a:ext cx="1086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Field and Staff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2CC155-0948-492F-8DAE-5E6E702AECC6}"/>
              </a:ext>
            </a:extLst>
          </p:cNvPr>
          <p:cNvSpPr txBox="1"/>
          <p:nvPr/>
        </p:nvSpPr>
        <p:spPr>
          <a:xfrm>
            <a:off x="4659074" y="1105811"/>
            <a:ext cx="108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Major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1CF489-371D-4C0E-BAFA-067D75710F29}"/>
              </a:ext>
            </a:extLst>
          </p:cNvPr>
          <p:cNvSpPr txBox="1"/>
          <p:nvPr/>
        </p:nvSpPr>
        <p:spPr>
          <a:xfrm>
            <a:off x="612839" y="1945530"/>
            <a:ext cx="6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Fate</a:t>
            </a:r>
            <a:r>
              <a:rPr lang="en-US" dirty="0"/>
              <a:t>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9C2D08-D3A9-4885-93DA-9A30771354E8}"/>
              </a:ext>
            </a:extLst>
          </p:cNvPr>
          <p:cNvSpPr txBox="1"/>
          <p:nvPr/>
        </p:nvSpPr>
        <p:spPr>
          <a:xfrm>
            <a:off x="1416988" y="1981201"/>
            <a:ext cx="1441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DIED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88A55F-D1C3-4E93-AD1D-828FA1D00A3B}"/>
              </a:ext>
            </a:extLst>
          </p:cNvPr>
          <p:cNvSpPr txBox="1"/>
          <p:nvPr/>
        </p:nvSpPr>
        <p:spPr>
          <a:xfrm>
            <a:off x="2763076" y="1938132"/>
            <a:ext cx="2471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Age at time of disaster: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BACFBE-2014-4EFB-AC63-1CF35356C1F1}"/>
              </a:ext>
            </a:extLst>
          </p:cNvPr>
          <p:cNvSpPr txBox="1"/>
          <p:nvPr/>
        </p:nvSpPr>
        <p:spPr>
          <a:xfrm>
            <a:off x="5208107" y="1938132"/>
            <a:ext cx="526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</a:t>
            </a:r>
          </a:p>
        </p:txBody>
      </p:sp>
      <p:pic>
        <p:nvPicPr>
          <p:cNvPr id="21" name="Picture 3" descr="KY Cav">
            <a:extLst>
              <a:ext uri="{FF2B5EF4-FFF2-40B4-BE49-F238E27FC236}">
                <a16:creationId xmlns:a16="http://schemas.microsoft.com/office/drawing/2014/main" id="{414C5405-3EC6-438A-B6C9-0165BDA57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155" y="2827475"/>
            <a:ext cx="2743200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" descr="Kentucky Cavalry, 6th, Co">
            <a:extLst>
              <a:ext uri="{FF2B5EF4-FFF2-40B4-BE49-F238E27FC236}">
                <a16:creationId xmlns:a16="http://schemas.microsoft.com/office/drawing/2014/main" id="{34C941C3-41A7-4976-B450-0B31F54F4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748" y="2827475"/>
            <a:ext cx="2743200" cy="3620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5EDE93-06BB-453C-B22E-1E8216134B82}"/>
              </a:ext>
            </a:extLst>
          </p:cNvPr>
          <p:cNvSpPr txBox="1"/>
          <p:nvPr/>
        </p:nvSpPr>
        <p:spPr>
          <a:xfrm>
            <a:off x="398834" y="107004"/>
            <a:ext cx="434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(Example of a soldier that died.)</a:t>
            </a:r>
          </a:p>
        </p:txBody>
      </p:sp>
    </p:spTree>
    <p:extLst>
      <p:ext uri="{BB962C8B-B14F-4D97-AF65-F5344CB8AC3E}">
        <p14:creationId xmlns:p14="http://schemas.microsoft.com/office/powerpoint/2010/main" val="1995152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782139-CB7F-4596-BC84-4AE4EEC5B0EC}"/>
              </a:ext>
            </a:extLst>
          </p:cNvPr>
          <p:cNvSpPr txBox="1"/>
          <p:nvPr/>
        </p:nvSpPr>
        <p:spPr>
          <a:xfrm>
            <a:off x="705678" y="914403"/>
            <a:ext cx="971053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/>
              <a:t>Berry </a:t>
            </a:r>
            <a:r>
              <a:rPr lang="en-US" i="1" dirty="0"/>
              <a:t>Loss of the </a:t>
            </a:r>
            <a:r>
              <a:rPr lang="en-US" dirty="0"/>
              <a:t>Sultana</a:t>
            </a:r>
            <a:r>
              <a:rPr lang="en-US" i="1" dirty="0"/>
              <a:t> </a:t>
            </a:r>
            <a:r>
              <a:rPr lang="en-US" dirty="0"/>
              <a:t>list of soldiers known to be on the </a:t>
            </a:r>
            <a:r>
              <a:rPr lang="en-US" i="1" dirty="0"/>
              <a:t>Sultana</a:t>
            </a:r>
            <a:r>
              <a:rPr lang="en-US" dirty="0"/>
              <a:t>: as Fiddler, 5 KY Cav.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Fold3.com – Mother’s Pension File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Kentucky Adjutant General’s Reports - Captured near Tuscaloosa, Alabama, April 6th, 1865; killed on steamer </a:t>
            </a:r>
            <a:r>
              <a:rPr lang="en-US" i="1" dirty="0"/>
              <a:t>Sultana</a:t>
            </a:r>
            <a:r>
              <a:rPr lang="en-US" dirty="0"/>
              <a:t> April 28th, 1865, near Memphis. Tennessee.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Fold3.com – Widows Pension (see File)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Vicksburg Herald</a:t>
            </a:r>
            <a:r>
              <a:rPr lang="en-US" dirty="0"/>
              <a:t> List (as 5 KY Cav.)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Fold3.com - Commissioned Officers List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Findagrave.com – Born unknown, Died April 27, 1865. Grave at Lebanon National Cemetery, Lebanon, KY.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Ancestry.com – Born about 1835, Died April 27, 1865.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Fold3.com – Service Records – Company Muster Roll – Born about 1842.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US Registers of Deaths of Volunteers, Kentucky, Vol. 1, p. 114. Died April 28, 1865 From Injuries rec’d by Explosion.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Record of Officers &amp; Men on Board the Steamer </a:t>
            </a:r>
            <a:r>
              <a:rPr lang="en-US" i="1" dirty="0"/>
              <a:t>Sultana</a:t>
            </a:r>
            <a:r>
              <a:rPr lang="en-US" dirty="0"/>
              <a:t> (page 202) – </a:t>
            </a:r>
            <a:r>
              <a:rPr lang="en-US" b="1" dirty="0"/>
              <a:t>PERISHED </a:t>
            </a:r>
            <a:r>
              <a:rPr lang="en-US" dirty="0"/>
              <a:t>(as Fiddler)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The Memphis Argus</a:t>
            </a:r>
            <a:r>
              <a:rPr lang="en-US" dirty="0"/>
              <a:t>, May 7, 1865, p. 2 – Brother searching for body.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Personal File – </a:t>
            </a:r>
            <a:r>
              <a:rPr lang="en-US" i="1" dirty="0"/>
              <a:t>Perrin’s Biographical Sketches</a:t>
            </a:r>
            <a:r>
              <a:rPr lang="en-US" dirty="0"/>
              <a:t> – Mentioned in biography of brother Jesse P. Fidler.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Personal File – </a:t>
            </a:r>
            <a:r>
              <a:rPr lang="en-US" i="1" dirty="0" err="1"/>
              <a:t>Croxton’s</a:t>
            </a:r>
            <a:r>
              <a:rPr lang="en-US" i="1" dirty="0"/>
              <a:t> Raid</a:t>
            </a:r>
            <a:r>
              <a:rPr lang="en-US" dirty="0"/>
              <a:t> by Miller – Contains biography on Fidler.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McCown Reminiscence in Berry </a:t>
            </a:r>
            <a:r>
              <a:rPr lang="en-US" i="1" dirty="0"/>
              <a:t>Loss of the </a:t>
            </a:r>
            <a:r>
              <a:rPr lang="en-US" dirty="0"/>
              <a:t>Sultana – describes death of Fidler.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Personal File,</a:t>
            </a:r>
            <a:r>
              <a:rPr lang="en-US" i="1" dirty="0"/>
              <a:t> The </a:t>
            </a:r>
            <a:r>
              <a:rPr lang="en-US" dirty="0"/>
              <a:t>Sultana </a:t>
            </a:r>
            <a:r>
              <a:rPr lang="en-US" i="1" dirty="0"/>
              <a:t>Remembered</a:t>
            </a:r>
            <a:r>
              <a:rPr lang="en-US" dirty="0"/>
              <a:t>, Spring 2006. Biography by Stephen Wright.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433E17-1BC4-4366-A8C2-3133C7648705}"/>
              </a:ext>
            </a:extLst>
          </p:cNvPr>
          <p:cNvSpPr txBox="1"/>
          <p:nvPr/>
        </p:nvSpPr>
        <p:spPr>
          <a:xfrm>
            <a:off x="710118" y="433305"/>
            <a:ext cx="7867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Sources which list this person as being on the </a:t>
            </a:r>
            <a:r>
              <a:rPr lang="en-US" i="1" u="sng" dirty="0"/>
              <a:t>Sultana</a:t>
            </a:r>
            <a:r>
              <a:rPr lang="en-US" u="sng" dirty="0"/>
              <a:t>, April 24-27, 1865</a:t>
            </a:r>
          </a:p>
        </p:txBody>
      </p:sp>
    </p:spTree>
    <p:extLst>
      <p:ext uri="{BB962C8B-B14F-4D97-AF65-F5344CB8AC3E}">
        <p14:creationId xmlns:p14="http://schemas.microsoft.com/office/powerpoint/2010/main" val="3832691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7024E0-1042-4AC0-AC0E-5E28C5DDBE78}"/>
              </a:ext>
            </a:extLst>
          </p:cNvPr>
          <p:cNvSpPr txBox="1"/>
          <p:nvPr/>
        </p:nvSpPr>
        <p:spPr>
          <a:xfrm>
            <a:off x="603115" y="710119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Last Name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B46EE-2EFE-477E-B395-3C7325962DE8}"/>
              </a:ext>
            </a:extLst>
          </p:cNvPr>
          <p:cNvSpPr txBox="1"/>
          <p:nvPr/>
        </p:nvSpPr>
        <p:spPr>
          <a:xfrm>
            <a:off x="605887" y="1128521"/>
            <a:ext cx="192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Keeble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24AE81-D5B7-4A1B-86B4-0F2D8D7B4A19}"/>
              </a:ext>
            </a:extLst>
          </p:cNvPr>
          <p:cNvSpPr txBox="1"/>
          <p:nvPr/>
        </p:nvSpPr>
        <p:spPr>
          <a:xfrm>
            <a:off x="2681595" y="708824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First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433EA3-0DBC-4482-A961-CD403C6C5CDF}"/>
              </a:ext>
            </a:extLst>
          </p:cNvPr>
          <p:cNvSpPr txBox="1"/>
          <p:nvPr/>
        </p:nvSpPr>
        <p:spPr>
          <a:xfrm>
            <a:off x="2713548" y="1135002"/>
            <a:ext cx="218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Pleasant Marion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942F3-3612-40D0-B910-B3E93B941E8A}"/>
              </a:ext>
            </a:extLst>
          </p:cNvPr>
          <p:cNvSpPr txBox="1"/>
          <p:nvPr/>
        </p:nvSpPr>
        <p:spPr>
          <a:xfrm>
            <a:off x="4857353" y="715308"/>
            <a:ext cx="765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Rank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4A08A4-6B62-48C2-8AE4-CC154C9D6AE7}"/>
              </a:ext>
            </a:extLst>
          </p:cNvPr>
          <p:cNvSpPr txBox="1"/>
          <p:nvPr/>
        </p:nvSpPr>
        <p:spPr>
          <a:xfrm>
            <a:off x="6245166" y="712063"/>
            <a:ext cx="1118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0E1802-689E-492A-BF05-C1D95AD91BB3}"/>
              </a:ext>
            </a:extLst>
          </p:cNvPr>
          <p:cNvSpPr txBox="1"/>
          <p:nvPr/>
        </p:nvSpPr>
        <p:spPr>
          <a:xfrm>
            <a:off x="7992902" y="708815"/>
            <a:ext cx="3242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Unit Number, State and Type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4D0C7F-9320-41A9-A882-D003A91E003A}"/>
              </a:ext>
            </a:extLst>
          </p:cNvPr>
          <p:cNvSpPr txBox="1"/>
          <p:nvPr/>
        </p:nvSpPr>
        <p:spPr>
          <a:xfrm>
            <a:off x="8021623" y="1131757"/>
            <a:ext cx="218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Tennessee Cavalry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FAC1A8-2D3D-46FF-A675-ED88477C073D}"/>
              </a:ext>
            </a:extLst>
          </p:cNvPr>
          <p:cNvSpPr txBox="1"/>
          <p:nvPr/>
        </p:nvSpPr>
        <p:spPr>
          <a:xfrm>
            <a:off x="6267385" y="1099327"/>
            <a:ext cx="108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2CC155-0948-492F-8DAE-5E6E702AECC6}"/>
              </a:ext>
            </a:extLst>
          </p:cNvPr>
          <p:cNvSpPr txBox="1"/>
          <p:nvPr/>
        </p:nvSpPr>
        <p:spPr>
          <a:xfrm>
            <a:off x="4659074" y="1105811"/>
            <a:ext cx="108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Private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1CF489-371D-4C0E-BAFA-067D75710F29}"/>
              </a:ext>
            </a:extLst>
          </p:cNvPr>
          <p:cNvSpPr txBox="1"/>
          <p:nvPr/>
        </p:nvSpPr>
        <p:spPr>
          <a:xfrm>
            <a:off x="612839" y="1945530"/>
            <a:ext cx="6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Fate</a:t>
            </a:r>
            <a:r>
              <a:rPr lang="en-US" dirty="0"/>
              <a:t>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9C2D08-D3A9-4885-93DA-9A30771354E8}"/>
              </a:ext>
            </a:extLst>
          </p:cNvPr>
          <p:cNvSpPr txBox="1"/>
          <p:nvPr/>
        </p:nvSpPr>
        <p:spPr>
          <a:xfrm>
            <a:off x="1248026" y="1941445"/>
            <a:ext cx="1441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Survived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C1BD93-1CBC-4E12-BBB6-5599978F3596}"/>
              </a:ext>
            </a:extLst>
          </p:cNvPr>
          <p:cNvSpPr txBox="1"/>
          <p:nvPr/>
        </p:nvSpPr>
        <p:spPr>
          <a:xfrm>
            <a:off x="2763076" y="1938132"/>
            <a:ext cx="2471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Age at time of disaster: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76C234-9F47-47E5-8BA4-7DD577CDD5E9}"/>
              </a:ext>
            </a:extLst>
          </p:cNvPr>
          <p:cNvSpPr txBox="1"/>
          <p:nvPr/>
        </p:nvSpPr>
        <p:spPr>
          <a:xfrm>
            <a:off x="5208107" y="1938132"/>
            <a:ext cx="526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</a:p>
        </p:txBody>
      </p:sp>
      <p:pic>
        <p:nvPicPr>
          <p:cNvPr id="3074" name="Picture 2" descr="Tennessee Cavalry, 3rd, Co">
            <a:extLst>
              <a:ext uri="{FF2B5EF4-FFF2-40B4-BE49-F238E27FC236}">
                <a16:creationId xmlns:a16="http://schemas.microsoft.com/office/drawing/2014/main" id="{BC686FF0-3280-4F0E-B362-B9684C00D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759" y="3194046"/>
            <a:ext cx="2743200" cy="2993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 descr="TN Cav">
            <a:extLst>
              <a:ext uri="{FF2B5EF4-FFF2-40B4-BE49-F238E27FC236}">
                <a16:creationId xmlns:a16="http://schemas.microsoft.com/office/drawing/2014/main" id="{B97049FB-F740-42DB-8678-9EC9F6268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4346" y="2569104"/>
            <a:ext cx="2019485" cy="3618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28A593D-890D-4938-9852-CAB24298FFD3}"/>
              </a:ext>
            </a:extLst>
          </p:cNvPr>
          <p:cNvSpPr txBox="1"/>
          <p:nvPr/>
        </p:nvSpPr>
        <p:spPr>
          <a:xfrm>
            <a:off x="398834" y="107004"/>
            <a:ext cx="434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(Example of a soldier that survived.)</a:t>
            </a:r>
          </a:p>
        </p:txBody>
      </p:sp>
    </p:spTree>
    <p:extLst>
      <p:ext uri="{BB962C8B-B14F-4D97-AF65-F5344CB8AC3E}">
        <p14:creationId xmlns:p14="http://schemas.microsoft.com/office/powerpoint/2010/main" val="4111079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DA8F37-70F8-4875-9B49-D5DDF0EE9EF9}"/>
              </a:ext>
            </a:extLst>
          </p:cNvPr>
          <p:cNvSpPr txBox="1"/>
          <p:nvPr/>
        </p:nvSpPr>
        <p:spPr>
          <a:xfrm>
            <a:off x="715619" y="1143001"/>
            <a:ext cx="1087340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Memphis Argus</a:t>
            </a:r>
            <a:r>
              <a:rPr lang="en-US" dirty="0"/>
              <a:t> – Adams Hospital List.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Memphis Daily Bulletin</a:t>
            </a:r>
            <a:r>
              <a:rPr lang="en-US" dirty="0"/>
              <a:t>, Adams Hospital List.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Daily Missouri Democrat</a:t>
            </a:r>
            <a:r>
              <a:rPr lang="en-US" dirty="0"/>
              <a:t>, Adams Hospital -Chilled.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Daily Missouri Republican</a:t>
            </a:r>
            <a:r>
              <a:rPr lang="en-US" dirty="0"/>
              <a:t>, Adams Hospital List – Chilled.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Cincinnati Daily Commercial</a:t>
            </a:r>
            <a:r>
              <a:rPr lang="en-US" dirty="0"/>
              <a:t>, Adams Hospital List.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Cincinnati Daily Gazette</a:t>
            </a:r>
            <a:r>
              <a:rPr lang="en-US" dirty="0"/>
              <a:t>, Adams Hospital List.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Camp Fisk List (April 4) as </a:t>
            </a:r>
            <a:r>
              <a:rPr lang="en-US" dirty="0" err="1"/>
              <a:t>Peeble</a:t>
            </a:r>
            <a:endParaRPr lang="en-US" dirty="0"/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Berry </a:t>
            </a:r>
            <a:r>
              <a:rPr lang="en-US" i="1" dirty="0"/>
              <a:t>Loss of the </a:t>
            </a:r>
            <a:r>
              <a:rPr lang="en-US" dirty="0"/>
              <a:t>Sultana - Still Living in 1892 List: as Kibble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Tennessee Adjutant General’s Report – Mus out June 10 65 under G O 77 W D A G O dated Apr 28 65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Fold3.com – Pension Record Card – Died March 4, 1931, at Knoxville, TN.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Fold3.com – Service Records – POW Memorandum – Survived disaster Steamer </a:t>
            </a:r>
            <a:r>
              <a:rPr lang="en-US" i="1" dirty="0"/>
              <a:t>Sultana</a:t>
            </a:r>
            <a:r>
              <a:rPr lang="en-US" dirty="0"/>
              <a:t> April 27, 65 “Chill.” Reported at Camp Chase, O. May 3/65.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Ancestry.com – Born Sept. 13, 1845, Died March 4. 1931. (Younger brother of John H. Keeble)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Findagrave.com – Born Sept. 13, 1845, Died March 4, 1931. Buried at Eusebia Cemetery, Prospect, TN.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Personal File - Obituary Notice – </a:t>
            </a:r>
            <a:r>
              <a:rPr lang="en-US" i="1" dirty="0"/>
              <a:t>Kingsport </a:t>
            </a:r>
            <a:r>
              <a:rPr lang="en-US" dirty="0"/>
              <a:t>[TN] </a:t>
            </a:r>
            <a:r>
              <a:rPr lang="en-US" i="1" dirty="0"/>
              <a:t>Times</a:t>
            </a:r>
            <a:r>
              <a:rPr lang="en-US" dirty="0"/>
              <a:t>, March 4, 1931. Died March 4, 1931. Mentions </a:t>
            </a:r>
            <a:r>
              <a:rPr lang="en-US" i="1" dirty="0"/>
              <a:t>Sultana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Chicago Archives – “Str. ‘</a:t>
            </a:r>
            <a:r>
              <a:rPr lang="en-US" i="1" dirty="0"/>
              <a:t>Sultana</a:t>
            </a:r>
            <a:r>
              <a:rPr lang="en-US" dirty="0"/>
              <a:t>’ Survivors” List. (as P. </a:t>
            </a:r>
            <a:r>
              <a:rPr lang="en-US" dirty="0" err="1"/>
              <a:t>Kuble</a:t>
            </a:r>
            <a:r>
              <a:rPr lang="en-US" dirty="0"/>
              <a:t>)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Fold3.com – TN List – (as </a:t>
            </a:r>
            <a:r>
              <a:rPr lang="en-US" dirty="0" err="1"/>
              <a:t>Peeble</a:t>
            </a:r>
            <a:r>
              <a:rPr lang="en-US" dirty="0"/>
              <a:t>) Reported at Camp Chase, O., May 3, ’65.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Record of Officers &amp; Men on Board the Steamer </a:t>
            </a:r>
            <a:r>
              <a:rPr lang="en-US" i="1" dirty="0"/>
              <a:t>Sultana</a:t>
            </a:r>
            <a:r>
              <a:rPr lang="en-US" dirty="0"/>
              <a:t> (page 188) – Survived (as </a:t>
            </a:r>
            <a:r>
              <a:rPr lang="en-US" dirty="0" err="1"/>
              <a:t>Kuble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B1224C-27AD-48C3-8EB1-6D0B743C2D73}"/>
              </a:ext>
            </a:extLst>
          </p:cNvPr>
          <p:cNvSpPr txBox="1"/>
          <p:nvPr/>
        </p:nvSpPr>
        <p:spPr>
          <a:xfrm>
            <a:off x="710118" y="433305"/>
            <a:ext cx="7867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Sources which list this person as being on the </a:t>
            </a:r>
            <a:r>
              <a:rPr lang="en-US" i="1" u="sng" dirty="0"/>
              <a:t>Sultana</a:t>
            </a:r>
            <a:r>
              <a:rPr lang="en-US" u="sng" dirty="0"/>
              <a:t>, April 24-27, 1865</a:t>
            </a:r>
          </a:p>
        </p:txBody>
      </p:sp>
    </p:spTree>
    <p:extLst>
      <p:ext uri="{BB962C8B-B14F-4D97-AF65-F5344CB8AC3E}">
        <p14:creationId xmlns:p14="http://schemas.microsoft.com/office/powerpoint/2010/main" val="3781989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DA8F37-70F8-4875-9B49-D5DDF0EE9EF9}"/>
              </a:ext>
            </a:extLst>
          </p:cNvPr>
          <p:cNvSpPr txBox="1"/>
          <p:nvPr/>
        </p:nvSpPr>
        <p:spPr>
          <a:xfrm>
            <a:off x="715619" y="1242392"/>
            <a:ext cx="108734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 startAt="18"/>
            </a:pPr>
            <a:r>
              <a:rPr lang="en-US" dirty="0"/>
              <a:t>Roll of TN Div. of </a:t>
            </a:r>
            <a:r>
              <a:rPr lang="en-US" i="1" dirty="0"/>
              <a:t>Sultana</a:t>
            </a:r>
            <a:r>
              <a:rPr lang="en-US" dirty="0"/>
              <a:t> Sur. Assoc.</a:t>
            </a:r>
          </a:p>
          <a:p>
            <a:pPr marL="342900" lvl="0" indent="-342900">
              <a:buFont typeface="+mj-lt"/>
              <a:buAutoNum type="arabicPeriod" startAt="18"/>
            </a:pPr>
            <a:r>
              <a:rPr lang="en-US" dirty="0"/>
              <a:t>Obituary Notice – </a:t>
            </a:r>
            <a:r>
              <a:rPr lang="en-US" i="1" dirty="0"/>
              <a:t>Kingsport </a:t>
            </a:r>
            <a:r>
              <a:rPr lang="en-US" dirty="0"/>
              <a:t>[TN] </a:t>
            </a:r>
            <a:r>
              <a:rPr lang="en-US" i="1" dirty="0"/>
              <a:t>Times</a:t>
            </a:r>
            <a:r>
              <a:rPr lang="en-US" dirty="0"/>
              <a:t> March 4, 1931, p. 6.</a:t>
            </a:r>
          </a:p>
          <a:p>
            <a:pPr marL="342900" lvl="0" indent="-342900">
              <a:buFont typeface="+mj-lt"/>
              <a:buAutoNum type="arabicPeriod" startAt="18"/>
            </a:pPr>
            <a:r>
              <a:rPr lang="en-US" dirty="0"/>
              <a:t>List of Federal prisoners who survived the </a:t>
            </a:r>
            <a:r>
              <a:rPr lang="en-US" i="1" dirty="0"/>
              <a:t>Sultana</a:t>
            </a:r>
            <a:r>
              <a:rPr lang="en-US" dirty="0"/>
              <a:t> – Chilled.</a:t>
            </a:r>
          </a:p>
          <a:p>
            <a:pPr marL="342900" lvl="0" indent="-342900">
              <a:buFont typeface="+mj-lt"/>
              <a:buAutoNum type="arabicPeriod" startAt="18"/>
            </a:pPr>
            <a:r>
              <a:rPr lang="en-US" i="1" dirty="0"/>
              <a:t>Cincinnati Weekly Commercial</a:t>
            </a:r>
            <a:r>
              <a:rPr lang="en-US" dirty="0"/>
              <a:t>, May 4, 1865 - Known to be on the </a:t>
            </a:r>
            <a:r>
              <a:rPr lang="en-US" i="1" dirty="0"/>
              <a:t>Sultana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 startAt="18"/>
            </a:pPr>
            <a:r>
              <a:rPr lang="en-US" dirty="0"/>
              <a:t>Personal File – Reminiscences written by Si Keeble, his son, 1987.</a:t>
            </a:r>
          </a:p>
          <a:p>
            <a:pPr marL="342900" lvl="0" indent="-342900">
              <a:buFont typeface="+mj-lt"/>
              <a:buAutoNum type="arabicPeriod" startAt="18"/>
            </a:pPr>
            <a:r>
              <a:rPr lang="en-US" dirty="0"/>
              <a:t>Personal File – Newspaper Account in </a:t>
            </a:r>
            <a:r>
              <a:rPr lang="en-US" i="1" dirty="0"/>
              <a:t>The Knoxville News-Sentinel</a:t>
            </a:r>
            <a:r>
              <a:rPr lang="en-US" dirty="0"/>
              <a:t>, April 23, 1929.</a:t>
            </a:r>
          </a:p>
          <a:p>
            <a:pPr marL="342900" lvl="0" indent="-342900">
              <a:buFont typeface="+mj-lt"/>
              <a:buAutoNum type="arabicPeriod" startAt="18"/>
            </a:pPr>
            <a:r>
              <a:rPr lang="en-US" dirty="0"/>
              <a:t>Personal File – Newspaper account in </a:t>
            </a:r>
            <a:r>
              <a:rPr lang="en-US" i="1" dirty="0"/>
              <a:t>The Knoxville Journal</a:t>
            </a:r>
            <a:r>
              <a:rPr lang="en-US" dirty="0"/>
              <a:t>, April 27, 1930.</a:t>
            </a:r>
          </a:p>
          <a:p>
            <a:pPr marL="342900" lvl="0" indent="-342900">
              <a:buFont typeface="+mj-lt"/>
              <a:buAutoNum type="arabicPeriod" startAt="18"/>
            </a:pPr>
            <a:r>
              <a:rPr lang="en-US" dirty="0"/>
              <a:t>Personal File of A. Peery – reminiscence in </a:t>
            </a:r>
            <a:r>
              <a:rPr lang="en-US" i="1" dirty="0"/>
              <a:t>The Maryville </a:t>
            </a:r>
            <a:r>
              <a:rPr lang="en-US" dirty="0"/>
              <a:t>[TN] </a:t>
            </a:r>
            <a:r>
              <a:rPr lang="en-US" i="1" dirty="0"/>
              <a:t>Enterprise</a:t>
            </a:r>
            <a:r>
              <a:rPr lang="en-US" dirty="0"/>
              <a:t>, April 30, 1975. Mentions J. Lackey, James and Wallace Millsaps, Jacob Finger, P. Keeble, R. Moore, L.M. Kidd.</a:t>
            </a:r>
          </a:p>
          <a:p>
            <a:pPr marL="342900" lvl="0" indent="-342900">
              <a:buFont typeface="+mj-lt"/>
              <a:buAutoNum type="arabicPeriod" startAt="18"/>
            </a:pPr>
            <a:r>
              <a:rPr lang="en-US" dirty="0"/>
              <a:t>Personal File,</a:t>
            </a:r>
            <a:r>
              <a:rPr lang="en-US" i="1" dirty="0"/>
              <a:t> </a:t>
            </a:r>
            <a:r>
              <a:rPr lang="en-US" dirty="0"/>
              <a:t>Biography in </a:t>
            </a:r>
            <a:r>
              <a:rPr lang="en-US" i="1" dirty="0"/>
              <a:t>The </a:t>
            </a:r>
            <a:r>
              <a:rPr lang="en-US" dirty="0"/>
              <a:t>Sultana</a:t>
            </a:r>
            <a:r>
              <a:rPr lang="en-US" i="1" dirty="0"/>
              <a:t> Remembered Newsletter</a:t>
            </a:r>
            <a:r>
              <a:rPr lang="en-US" dirty="0"/>
              <a:t>, Summer, 1992 by Si Keeble. Mentions death of John Keeble.</a:t>
            </a:r>
          </a:p>
          <a:p>
            <a:pPr marL="342900" indent="-342900">
              <a:buFont typeface="+mj-lt"/>
              <a:buAutoNum type="arabicPeriod" startAt="18"/>
            </a:pPr>
            <a:r>
              <a:rPr lang="en-US" dirty="0"/>
              <a:t>Attended 1896 Reunion at Mount Olive – per Bob Davis, Knoxville. (as Kibble)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57DFA3-BCD6-4745-AAD3-2AD9F8A00E22}"/>
              </a:ext>
            </a:extLst>
          </p:cNvPr>
          <p:cNvSpPr txBox="1"/>
          <p:nvPr/>
        </p:nvSpPr>
        <p:spPr>
          <a:xfrm>
            <a:off x="710118" y="433305"/>
            <a:ext cx="7867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Sources which list this person as being on the </a:t>
            </a:r>
            <a:r>
              <a:rPr lang="en-US" i="1" u="sng" dirty="0"/>
              <a:t>Sultana</a:t>
            </a:r>
            <a:r>
              <a:rPr lang="en-US" u="sng" dirty="0"/>
              <a:t>, April 24-27, 1865</a:t>
            </a:r>
          </a:p>
        </p:txBody>
      </p:sp>
    </p:spTree>
    <p:extLst>
      <p:ext uri="{BB962C8B-B14F-4D97-AF65-F5344CB8AC3E}">
        <p14:creationId xmlns:p14="http://schemas.microsoft.com/office/powerpoint/2010/main" val="4118409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7024E0-1042-4AC0-AC0E-5E28C5DDBE78}"/>
              </a:ext>
            </a:extLst>
          </p:cNvPr>
          <p:cNvSpPr txBox="1"/>
          <p:nvPr/>
        </p:nvSpPr>
        <p:spPr>
          <a:xfrm>
            <a:off x="603115" y="710119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Last Name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B46EE-2EFE-477E-B395-3C7325962DE8}"/>
              </a:ext>
            </a:extLst>
          </p:cNvPr>
          <p:cNvSpPr txBox="1"/>
          <p:nvPr/>
        </p:nvSpPr>
        <p:spPr>
          <a:xfrm>
            <a:off x="605887" y="1128521"/>
            <a:ext cx="192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Dunsmore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24AE81-D5B7-4A1B-86B4-0F2D8D7B4A19}"/>
              </a:ext>
            </a:extLst>
          </p:cNvPr>
          <p:cNvSpPr txBox="1"/>
          <p:nvPr/>
        </p:nvSpPr>
        <p:spPr>
          <a:xfrm>
            <a:off x="2681595" y="708824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First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433EA3-0DBC-4482-A961-CD403C6C5CDF}"/>
              </a:ext>
            </a:extLst>
          </p:cNvPr>
          <p:cNvSpPr txBox="1"/>
          <p:nvPr/>
        </p:nvSpPr>
        <p:spPr>
          <a:xfrm>
            <a:off x="2713548" y="1135002"/>
            <a:ext cx="218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John Wilson “</a:t>
            </a:r>
            <a:r>
              <a:rPr lang="en-US" dirty="0" err="1"/>
              <a:t>Wils</a:t>
            </a:r>
            <a:r>
              <a:rPr lang="en-US" dirty="0"/>
              <a:t>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942F3-3612-40D0-B910-B3E93B941E8A}"/>
              </a:ext>
            </a:extLst>
          </p:cNvPr>
          <p:cNvSpPr txBox="1"/>
          <p:nvPr/>
        </p:nvSpPr>
        <p:spPr>
          <a:xfrm>
            <a:off x="4857353" y="715308"/>
            <a:ext cx="765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Rank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4A08A4-6B62-48C2-8AE4-CC154C9D6AE7}"/>
              </a:ext>
            </a:extLst>
          </p:cNvPr>
          <p:cNvSpPr txBox="1"/>
          <p:nvPr/>
        </p:nvSpPr>
        <p:spPr>
          <a:xfrm>
            <a:off x="6245166" y="712063"/>
            <a:ext cx="1118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0E1802-689E-492A-BF05-C1D95AD91BB3}"/>
              </a:ext>
            </a:extLst>
          </p:cNvPr>
          <p:cNvSpPr txBox="1"/>
          <p:nvPr/>
        </p:nvSpPr>
        <p:spPr>
          <a:xfrm>
            <a:off x="7992902" y="708815"/>
            <a:ext cx="3242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Unit Number, State and Type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4D0C7F-9320-41A9-A882-D003A91E003A}"/>
              </a:ext>
            </a:extLst>
          </p:cNvPr>
          <p:cNvSpPr txBox="1"/>
          <p:nvPr/>
        </p:nvSpPr>
        <p:spPr>
          <a:xfrm>
            <a:off x="8021623" y="1131757"/>
            <a:ext cx="3213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Michigan Engineers and Mechanics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FAC1A8-2D3D-46FF-A675-ED88477C073D}"/>
              </a:ext>
            </a:extLst>
          </p:cNvPr>
          <p:cNvSpPr txBox="1"/>
          <p:nvPr/>
        </p:nvSpPr>
        <p:spPr>
          <a:xfrm>
            <a:off x="6267385" y="1099327"/>
            <a:ext cx="108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2CC155-0948-492F-8DAE-5E6E702AECC6}"/>
              </a:ext>
            </a:extLst>
          </p:cNvPr>
          <p:cNvSpPr txBox="1"/>
          <p:nvPr/>
        </p:nvSpPr>
        <p:spPr>
          <a:xfrm>
            <a:off x="4785535" y="1105811"/>
            <a:ext cx="1086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Artificer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1CF489-371D-4C0E-BAFA-067D75710F29}"/>
              </a:ext>
            </a:extLst>
          </p:cNvPr>
          <p:cNvSpPr txBox="1"/>
          <p:nvPr/>
        </p:nvSpPr>
        <p:spPr>
          <a:xfrm>
            <a:off x="612839" y="1945530"/>
            <a:ext cx="6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Fate</a:t>
            </a:r>
            <a:r>
              <a:rPr lang="en-US" dirty="0"/>
              <a:t>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9C2D08-D3A9-4885-93DA-9A30771354E8}"/>
              </a:ext>
            </a:extLst>
          </p:cNvPr>
          <p:cNvSpPr txBox="1"/>
          <p:nvPr/>
        </p:nvSpPr>
        <p:spPr>
          <a:xfrm>
            <a:off x="1416988" y="1981201"/>
            <a:ext cx="1441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Lived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88A55F-D1C3-4E93-AD1D-828FA1D00A3B}"/>
              </a:ext>
            </a:extLst>
          </p:cNvPr>
          <p:cNvSpPr txBox="1"/>
          <p:nvPr/>
        </p:nvSpPr>
        <p:spPr>
          <a:xfrm>
            <a:off x="2763076" y="1938132"/>
            <a:ext cx="2471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Age at time of disaster: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BACFBE-2014-4EFB-AC63-1CF35356C1F1}"/>
              </a:ext>
            </a:extLst>
          </p:cNvPr>
          <p:cNvSpPr txBox="1"/>
          <p:nvPr/>
        </p:nvSpPr>
        <p:spPr>
          <a:xfrm>
            <a:off x="5208107" y="1938132"/>
            <a:ext cx="526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EDE93-06BB-453C-B22E-1E8216134B82}"/>
              </a:ext>
            </a:extLst>
          </p:cNvPr>
          <p:cNvSpPr txBox="1"/>
          <p:nvPr/>
        </p:nvSpPr>
        <p:spPr>
          <a:xfrm>
            <a:off x="398833" y="107004"/>
            <a:ext cx="6151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(Example of a soldier with no photograph or headstone photo.)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82E336-BF6A-421D-BA22-5B059FB26143}"/>
              </a:ext>
            </a:extLst>
          </p:cNvPr>
          <p:cNvSpPr txBox="1"/>
          <p:nvPr/>
        </p:nvSpPr>
        <p:spPr>
          <a:xfrm>
            <a:off x="2763076" y="4184374"/>
            <a:ext cx="2305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known photograph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28D38A-1CFC-4C16-A224-566C548315CB}"/>
              </a:ext>
            </a:extLst>
          </p:cNvPr>
          <p:cNvSpPr txBox="1"/>
          <p:nvPr/>
        </p:nvSpPr>
        <p:spPr>
          <a:xfrm>
            <a:off x="6483617" y="4187689"/>
            <a:ext cx="2305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known headstone</a:t>
            </a:r>
          </a:p>
        </p:txBody>
      </p:sp>
    </p:spTree>
    <p:extLst>
      <p:ext uri="{BB962C8B-B14F-4D97-AF65-F5344CB8AC3E}">
        <p14:creationId xmlns:p14="http://schemas.microsoft.com/office/powerpoint/2010/main" val="2342538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782139-CB7F-4596-BC84-4AE4EEC5B0EC}"/>
              </a:ext>
            </a:extLst>
          </p:cNvPr>
          <p:cNvSpPr txBox="1"/>
          <p:nvPr/>
        </p:nvSpPr>
        <p:spPr>
          <a:xfrm>
            <a:off x="705678" y="914403"/>
            <a:ext cx="971053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Memphis Argus</a:t>
            </a:r>
            <a:r>
              <a:rPr lang="en-US" dirty="0"/>
              <a:t> – Adams Hospital List.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Memphis Daily Bulletin</a:t>
            </a:r>
            <a:r>
              <a:rPr lang="en-US" dirty="0"/>
              <a:t> – Adams Hospital – (on </a:t>
            </a:r>
            <a:r>
              <a:rPr lang="en-US" dirty="0" err="1"/>
              <a:t>Gayoso</a:t>
            </a:r>
            <a:r>
              <a:rPr lang="en-US" dirty="0"/>
              <a:t> List).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Cincinnati Daily Commercial</a:t>
            </a:r>
            <a:r>
              <a:rPr lang="en-US" dirty="0"/>
              <a:t>, Adams Hospital (on </a:t>
            </a:r>
            <a:r>
              <a:rPr lang="en-US" dirty="0" err="1"/>
              <a:t>Gayoso</a:t>
            </a:r>
            <a:r>
              <a:rPr lang="en-US" dirty="0"/>
              <a:t> List).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Daily Missouri Democrat</a:t>
            </a:r>
            <a:r>
              <a:rPr lang="en-US" dirty="0"/>
              <a:t>, Adams Hospital -Strain in right foot.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Daily Missouri Republican</a:t>
            </a:r>
            <a:r>
              <a:rPr lang="en-US" dirty="0"/>
              <a:t>, Adams Hospital List – Strain in right foot.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Cincinnati Daily Gazette</a:t>
            </a:r>
            <a:r>
              <a:rPr lang="en-US" dirty="0"/>
              <a:t>, Adams Hospital (on </a:t>
            </a:r>
            <a:r>
              <a:rPr lang="en-US" dirty="0" err="1"/>
              <a:t>Gayoso</a:t>
            </a:r>
            <a:r>
              <a:rPr lang="en-US" dirty="0"/>
              <a:t> List)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Reminiscence in Berry </a:t>
            </a:r>
            <a:r>
              <a:rPr lang="en-US" b="1" i="1" dirty="0"/>
              <a:t>Loss of the Sultana</a:t>
            </a:r>
            <a:endParaRPr lang="en-US" dirty="0"/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Berry, </a:t>
            </a:r>
            <a:r>
              <a:rPr lang="en-US" i="1" dirty="0"/>
              <a:t>Loss of the </a:t>
            </a:r>
            <a:r>
              <a:rPr lang="en-US" dirty="0"/>
              <a:t>Sultana, List of soldiers known to have been on the </a:t>
            </a:r>
            <a:r>
              <a:rPr lang="en-US" i="1" dirty="0"/>
              <a:t>Sultana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Memphis Daily Bulletin</a:t>
            </a:r>
            <a:r>
              <a:rPr lang="en-US" dirty="0"/>
              <a:t>, Fort Pickering List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Daily Missouri Democrat</a:t>
            </a:r>
            <a:r>
              <a:rPr lang="en-US" dirty="0"/>
              <a:t>, Fort Pickering List.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Cincinnati Daily Enquirer</a:t>
            </a:r>
            <a:r>
              <a:rPr lang="en-US" dirty="0"/>
              <a:t>, Fort Pickering List.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Cincinnati Daily Commercial</a:t>
            </a:r>
            <a:r>
              <a:rPr lang="en-US" dirty="0"/>
              <a:t>, Fort Pickering List.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Berry, Loss of Sultana, list of soldiers Still Living in 1892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Record of Service of Michigan Volunteers in the Civil War</a:t>
            </a:r>
            <a:r>
              <a:rPr lang="en-US" dirty="0"/>
              <a:t> – Taken prisoner Aug. 18, 1864. Discharged at Detroit, Mich., June 5, 1865. (Vol. 43, p. 61)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Chicago Archives – “Str. ‘</a:t>
            </a:r>
            <a:r>
              <a:rPr lang="en-US" i="1" dirty="0"/>
              <a:t>Sultana</a:t>
            </a:r>
            <a:r>
              <a:rPr lang="en-US" dirty="0"/>
              <a:t>’ Survivors” List.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Fold3.com – MI List – Reported at Camp Chase, O., May 3, ’65.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Record of Service of Michigan Volunteers in the Civil War</a:t>
            </a:r>
            <a:r>
              <a:rPr lang="en-US" dirty="0"/>
              <a:t> – Born about 1829.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Ancestry.com – Born Feb. 18, 1829, Died July 19, 1908, Summerfield Twp., Clare Co., MI.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8CE99F-1595-490C-A8D1-27B0FEBD85EB}"/>
              </a:ext>
            </a:extLst>
          </p:cNvPr>
          <p:cNvSpPr txBox="1"/>
          <p:nvPr/>
        </p:nvSpPr>
        <p:spPr>
          <a:xfrm>
            <a:off x="710118" y="433305"/>
            <a:ext cx="7867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Sources which list this person as being on the </a:t>
            </a:r>
            <a:r>
              <a:rPr lang="en-US" i="1" u="sng" dirty="0"/>
              <a:t>Sultana</a:t>
            </a:r>
            <a:r>
              <a:rPr lang="en-US" u="sng" dirty="0"/>
              <a:t>, April 24-27, 1865</a:t>
            </a:r>
          </a:p>
        </p:txBody>
      </p:sp>
    </p:spTree>
    <p:extLst>
      <p:ext uri="{BB962C8B-B14F-4D97-AF65-F5344CB8AC3E}">
        <p14:creationId xmlns:p14="http://schemas.microsoft.com/office/powerpoint/2010/main" val="2890243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782139-CB7F-4596-BC84-4AE4EEC5B0EC}"/>
              </a:ext>
            </a:extLst>
          </p:cNvPr>
          <p:cNvSpPr txBox="1"/>
          <p:nvPr/>
        </p:nvSpPr>
        <p:spPr>
          <a:xfrm>
            <a:off x="705678" y="914403"/>
            <a:ext cx="97105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 startAt="19"/>
            </a:pPr>
            <a:r>
              <a:rPr lang="en-US" dirty="0"/>
              <a:t>Record of Officers &amp; Men on Board the Steamer </a:t>
            </a:r>
            <a:r>
              <a:rPr lang="en-US" i="1" dirty="0"/>
              <a:t>Sultana</a:t>
            </a:r>
            <a:r>
              <a:rPr lang="en-US" dirty="0"/>
              <a:t> (page 171) - Survived – See Pen. Case </a:t>
            </a:r>
            <a:r>
              <a:rPr lang="en-US" dirty="0" err="1"/>
              <a:t>Jany</a:t>
            </a:r>
            <a:r>
              <a:rPr lang="en-US" dirty="0"/>
              <a:t> 6/76.</a:t>
            </a:r>
          </a:p>
          <a:p>
            <a:pPr marL="342900" lvl="0" indent="-342900">
              <a:buFont typeface="+mj-lt"/>
              <a:buAutoNum type="arabicPeriod" startAt="19"/>
            </a:pPr>
            <a:r>
              <a:rPr lang="en-US" dirty="0"/>
              <a:t>List of Federal prisoners who survived the </a:t>
            </a:r>
            <a:r>
              <a:rPr lang="en-US" i="1" dirty="0"/>
              <a:t>Sultana</a:t>
            </a:r>
            <a:r>
              <a:rPr lang="en-US" dirty="0"/>
              <a:t> – Sprain.</a:t>
            </a:r>
          </a:p>
          <a:p>
            <a:pPr marL="342900" lvl="0" indent="-342900">
              <a:buFont typeface="+mj-lt"/>
              <a:buAutoNum type="arabicPeriod" startAt="19"/>
            </a:pPr>
            <a:r>
              <a:rPr lang="en-US" i="1" dirty="0"/>
              <a:t>Cincinnati Weekly Commercial</a:t>
            </a:r>
            <a:r>
              <a:rPr lang="en-US" dirty="0"/>
              <a:t>, May 4, 1865 - Known to be on the Sultana – (as Pvt.)</a:t>
            </a:r>
          </a:p>
          <a:p>
            <a:pPr marL="342900" indent="-342900">
              <a:buFont typeface="+mj-lt"/>
              <a:buAutoNum type="arabicPeriod" startAt="19"/>
            </a:pPr>
            <a:r>
              <a:rPr lang="en-US" dirty="0"/>
              <a:t>Michigan List – </a:t>
            </a:r>
            <a:r>
              <a:rPr lang="en-US" i="1" dirty="0"/>
              <a:t>Detroit Advisor and Tribune</a:t>
            </a:r>
            <a:r>
              <a:rPr lang="en-US" dirty="0"/>
              <a:t>, May 30, 1865 – Survived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661253-7484-4C5C-957D-FB70E0A7B173}"/>
              </a:ext>
            </a:extLst>
          </p:cNvPr>
          <p:cNvSpPr txBox="1"/>
          <p:nvPr/>
        </p:nvSpPr>
        <p:spPr>
          <a:xfrm>
            <a:off x="710118" y="433305"/>
            <a:ext cx="7261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Sources which list this person as being on the </a:t>
            </a:r>
            <a:r>
              <a:rPr lang="en-US" i="1" u="sng" dirty="0"/>
              <a:t>Sultana</a:t>
            </a:r>
            <a:r>
              <a:rPr lang="en-US" u="sng" dirty="0"/>
              <a:t>, April 24-27, 1865</a:t>
            </a:r>
          </a:p>
        </p:txBody>
      </p:sp>
    </p:spTree>
    <p:extLst>
      <p:ext uri="{BB962C8B-B14F-4D97-AF65-F5344CB8AC3E}">
        <p14:creationId xmlns:p14="http://schemas.microsoft.com/office/powerpoint/2010/main" val="3483734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7024E0-1042-4AC0-AC0E-5E28C5DDBE78}"/>
              </a:ext>
            </a:extLst>
          </p:cNvPr>
          <p:cNvSpPr txBox="1"/>
          <p:nvPr/>
        </p:nvSpPr>
        <p:spPr>
          <a:xfrm>
            <a:off x="603115" y="710119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Last Name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B46EE-2EFE-477E-B395-3C7325962DE8}"/>
              </a:ext>
            </a:extLst>
          </p:cNvPr>
          <p:cNvSpPr txBox="1"/>
          <p:nvPr/>
        </p:nvSpPr>
        <p:spPr>
          <a:xfrm>
            <a:off x="605887" y="1128521"/>
            <a:ext cx="192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Hardin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24AE81-D5B7-4A1B-86B4-0F2D8D7B4A19}"/>
              </a:ext>
            </a:extLst>
          </p:cNvPr>
          <p:cNvSpPr txBox="1"/>
          <p:nvPr/>
        </p:nvSpPr>
        <p:spPr>
          <a:xfrm>
            <a:off x="2681595" y="708824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First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433EA3-0DBC-4482-A961-CD403C6C5CDF}"/>
              </a:ext>
            </a:extLst>
          </p:cNvPr>
          <p:cNvSpPr txBox="1"/>
          <p:nvPr/>
        </p:nvSpPr>
        <p:spPr>
          <a:xfrm>
            <a:off x="2713549" y="1135002"/>
            <a:ext cx="2033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Hannah Sophia nee Osborn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942F3-3612-40D0-B910-B3E93B941E8A}"/>
              </a:ext>
            </a:extLst>
          </p:cNvPr>
          <p:cNvSpPr txBox="1"/>
          <p:nvPr/>
        </p:nvSpPr>
        <p:spPr>
          <a:xfrm>
            <a:off x="4857353" y="715308"/>
            <a:ext cx="765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Rank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4A08A4-6B62-48C2-8AE4-CC154C9D6AE7}"/>
              </a:ext>
            </a:extLst>
          </p:cNvPr>
          <p:cNvSpPr txBox="1"/>
          <p:nvPr/>
        </p:nvSpPr>
        <p:spPr>
          <a:xfrm>
            <a:off x="6245166" y="712063"/>
            <a:ext cx="1118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0E1802-689E-492A-BF05-C1D95AD91BB3}"/>
              </a:ext>
            </a:extLst>
          </p:cNvPr>
          <p:cNvSpPr txBox="1"/>
          <p:nvPr/>
        </p:nvSpPr>
        <p:spPr>
          <a:xfrm>
            <a:off x="7992902" y="708815"/>
            <a:ext cx="3242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Unit Number, State and Type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4D0C7F-9320-41A9-A882-D003A91E003A}"/>
              </a:ext>
            </a:extLst>
          </p:cNvPr>
          <p:cNvSpPr txBox="1"/>
          <p:nvPr/>
        </p:nvSpPr>
        <p:spPr>
          <a:xfrm>
            <a:off x="8021623" y="1131757"/>
            <a:ext cx="218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Passenger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1CF489-371D-4C0E-BAFA-067D75710F29}"/>
              </a:ext>
            </a:extLst>
          </p:cNvPr>
          <p:cNvSpPr txBox="1"/>
          <p:nvPr/>
        </p:nvSpPr>
        <p:spPr>
          <a:xfrm>
            <a:off x="612839" y="1945530"/>
            <a:ext cx="6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Fate</a:t>
            </a:r>
            <a:r>
              <a:rPr lang="en-US" dirty="0"/>
              <a:t>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9C2D08-D3A9-4885-93DA-9A30771354E8}"/>
              </a:ext>
            </a:extLst>
          </p:cNvPr>
          <p:cNvSpPr txBox="1"/>
          <p:nvPr/>
        </p:nvSpPr>
        <p:spPr>
          <a:xfrm>
            <a:off x="1416988" y="1981201"/>
            <a:ext cx="1441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DIED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88A55F-D1C3-4E93-AD1D-828FA1D00A3B}"/>
              </a:ext>
            </a:extLst>
          </p:cNvPr>
          <p:cNvSpPr txBox="1"/>
          <p:nvPr/>
        </p:nvSpPr>
        <p:spPr>
          <a:xfrm>
            <a:off x="2763076" y="1938132"/>
            <a:ext cx="2471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Age at time of disaster: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BACFBE-2014-4EFB-AC63-1CF35356C1F1}"/>
              </a:ext>
            </a:extLst>
          </p:cNvPr>
          <p:cNvSpPr txBox="1"/>
          <p:nvPr/>
        </p:nvSpPr>
        <p:spPr>
          <a:xfrm>
            <a:off x="5208107" y="1938132"/>
            <a:ext cx="526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EDE93-06BB-453C-B22E-1E8216134B82}"/>
              </a:ext>
            </a:extLst>
          </p:cNvPr>
          <p:cNvSpPr txBox="1"/>
          <p:nvPr/>
        </p:nvSpPr>
        <p:spPr>
          <a:xfrm>
            <a:off x="398834" y="107004"/>
            <a:ext cx="434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(Example of a passenger who died.)</a:t>
            </a:r>
          </a:p>
        </p:txBody>
      </p:sp>
      <p:pic>
        <p:nvPicPr>
          <p:cNvPr id="1026" name="Picture 2" descr="Hannah Sophia Hardin - Civilian Passenger - DIED">
            <a:extLst>
              <a:ext uri="{FF2B5EF4-FFF2-40B4-BE49-F238E27FC236}">
                <a16:creationId xmlns:a16="http://schemas.microsoft.com/office/drawing/2014/main" id="{2DC07E12-8A9F-4579-80DE-42FE5F84E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8533" y="2827475"/>
            <a:ext cx="2743200" cy="3291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6191148-B960-40A7-905B-D11A94DAD8D9}"/>
              </a:ext>
            </a:extLst>
          </p:cNvPr>
          <p:cNvSpPr txBox="1"/>
          <p:nvPr/>
        </p:nvSpPr>
        <p:spPr>
          <a:xfrm>
            <a:off x="6483617" y="4187689"/>
            <a:ext cx="2305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known headstone</a:t>
            </a:r>
          </a:p>
        </p:txBody>
      </p:sp>
    </p:spTree>
    <p:extLst>
      <p:ext uri="{BB962C8B-B14F-4D97-AF65-F5344CB8AC3E}">
        <p14:creationId xmlns:p14="http://schemas.microsoft.com/office/powerpoint/2010/main" val="1103506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3239DE-70F3-4245-B01C-8316E59CC1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6410"/>
            <a:ext cx="12161520" cy="58466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29409C-4E07-4736-960B-EB9104133829}"/>
              </a:ext>
            </a:extLst>
          </p:cNvPr>
          <p:cNvSpPr txBox="1"/>
          <p:nvPr/>
        </p:nvSpPr>
        <p:spPr>
          <a:xfrm>
            <a:off x="1235411" y="46583"/>
            <a:ext cx="97471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Civil War Prisons </a:t>
            </a:r>
            <a:r>
              <a:rPr lang="en-US" sz="2800" i="1" dirty="0">
                <a:solidFill>
                  <a:schemeClr val="bg1"/>
                </a:solidFill>
              </a:rPr>
              <a:t>Sultana</a:t>
            </a:r>
            <a:r>
              <a:rPr lang="en-US" sz="2800" dirty="0">
                <a:solidFill>
                  <a:schemeClr val="bg1"/>
                </a:solidFill>
              </a:rPr>
              <a:t> Search Page</a:t>
            </a:r>
          </a:p>
        </p:txBody>
      </p:sp>
    </p:spTree>
    <p:extLst>
      <p:ext uri="{BB962C8B-B14F-4D97-AF65-F5344CB8AC3E}">
        <p14:creationId xmlns:p14="http://schemas.microsoft.com/office/powerpoint/2010/main" val="3805471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782139-CB7F-4596-BC84-4AE4EEC5B0EC}"/>
              </a:ext>
            </a:extLst>
          </p:cNvPr>
          <p:cNvSpPr txBox="1"/>
          <p:nvPr/>
        </p:nvSpPr>
        <p:spPr>
          <a:xfrm>
            <a:off x="705678" y="914403"/>
            <a:ext cx="97105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/>
              <a:t>Wife of Seth Hardin.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Married 22 Dec. 1864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Ancestry.com – Born 1842 in Iowa, Died Aril 27, 1865.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St. Louis </a:t>
            </a:r>
            <a:r>
              <a:rPr lang="en-US" i="1" dirty="0"/>
              <a:t>Daily Missouri Republican</a:t>
            </a:r>
            <a:r>
              <a:rPr lang="en-US" dirty="0"/>
              <a:t>, April 29, 1865, p.3 – mentioned as lost.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The Memphis Argus</a:t>
            </a:r>
            <a:r>
              <a:rPr lang="en-US" dirty="0"/>
              <a:t>, April 28, 1865, p. 3 – Mentioned as lost.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Personal File – Newspaper article – </a:t>
            </a:r>
            <a:r>
              <a:rPr lang="en-US" i="1" dirty="0"/>
              <a:t>Denver </a:t>
            </a:r>
            <a:r>
              <a:rPr lang="en-US" dirty="0"/>
              <a:t>[CO]</a:t>
            </a:r>
            <a:r>
              <a:rPr lang="en-US" i="1" dirty="0"/>
              <a:t> Post</a:t>
            </a:r>
            <a:r>
              <a:rPr lang="en-US" dirty="0"/>
              <a:t>, April 23, 1912 – chronicles escape from Sultana and loss of wife.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661253-7484-4C5C-957D-FB70E0A7B173}"/>
              </a:ext>
            </a:extLst>
          </p:cNvPr>
          <p:cNvSpPr txBox="1"/>
          <p:nvPr/>
        </p:nvSpPr>
        <p:spPr>
          <a:xfrm>
            <a:off x="710118" y="433305"/>
            <a:ext cx="7867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Sources which list this person as being on the </a:t>
            </a:r>
            <a:r>
              <a:rPr lang="en-US" i="1" u="sng" dirty="0"/>
              <a:t>Sultana</a:t>
            </a:r>
            <a:r>
              <a:rPr lang="en-US" u="sng" dirty="0"/>
              <a:t>, April 24-27, 1865</a:t>
            </a:r>
          </a:p>
        </p:txBody>
      </p:sp>
    </p:spTree>
    <p:extLst>
      <p:ext uri="{BB962C8B-B14F-4D97-AF65-F5344CB8AC3E}">
        <p14:creationId xmlns:p14="http://schemas.microsoft.com/office/powerpoint/2010/main" val="16148321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7024E0-1042-4AC0-AC0E-5E28C5DDBE78}"/>
              </a:ext>
            </a:extLst>
          </p:cNvPr>
          <p:cNvSpPr txBox="1"/>
          <p:nvPr/>
        </p:nvSpPr>
        <p:spPr>
          <a:xfrm>
            <a:off x="603115" y="710119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Last Name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B46EE-2EFE-477E-B395-3C7325962DE8}"/>
              </a:ext>
            </a:extLst>
          </p:cNvPr>
          <p:cNvSpPr txBox="1"/>
          <p:nvPr/>
        </p:nvSpPr>
        <p:spPr>
          <a:xfrm>
            <a:off x="605887" y="1128521"/>
            <a:ext cx="1923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Cayton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24AE81-D5B7-4A1B-86B4-0F2D8D7B4A19}"/>
              </a:ext>
            </a:extLst>
          </p:cNvPr>
          <p:cNvSpPr txBox="1"/>
          <p:nvPr/>
        </p:nvSpPr>
        <p:spPr>
          <a:xfrm>
            <a:off x="2681595" y="708824"/>
            <a:ext cx="1441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First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433EA3-0DBC-4482-A961-CD403C6C5CDF}"/>
              </a:ext>
            </a:extLst>
          </p:cNvPr>
          <p:cNvSpPr txBox="1"/>
          <p:nvPr/>
        </p:nvSpPr>
        <p:spPr>
          <a:xfrm>
            <a:off x="2713548" y="1135002"/>
            <a:ext cx="218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George J.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5942F3-3612-40D0-B910-B3E93B941E8A}"/>
              </a:ext>
            </a:extLst>
          </p:cNvPr>
          <p:cNvSpPr txBox="1"/>
          <p:nvPr/>
        </p:nvSpPr>
        <p:spPr>
          <a:xfrm>
            <a:off x="4857353" y="715308"/>
            <a:ext cx="765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Rank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4A08A4-6B62-48C2-8AE4-CC154C9D6AE7}"/>
              </a:ext>
            </a:extLst>
          </p:cNvPr>
          <p:cNvSpPr txBox="1"/>
          <p:nvPr/>
        </p:nvSpPr>
        <p:spPr>
          <a:xfrm>
            <a:off x="6245166" y="712063"/>
            <a:ext cx="1118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0E1802-689E-492A-BF05-C1D95AD91BB3}"/>
              </a:ext>
            </a:extLst>
          </p:cNvPr>
          <p:cNvSpPr txBox="1"/>
          <p:nvPr/>
        </p:nvSpPr>
        <p:spPr>
          <a:xfrm>
            <a:off x="7992902" y="708815"/>
            <a:ext cx="3242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Unit Number, State and Type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4D0C7F-9320-41A9-A882-D003A91E003A}"/>
              </a:ext>
            </a:extLst>
          </p:cNvPr>
          <p:cNvSpPr txBox="1"/>
          <p:nvPr/>
        </p:nvSpPr>
        <p:spPr>
          <a:xfrm>
            <a:off x="8021623" y="1131757"/>
            <a:ext cx="218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Crew member - pilot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1CF489-371D-4C0E-BAFA-067D75710F29}"/>
              </a:ext>
            </a:extLst>
          </p:cNvPr>
          <p:cNvSpPr txBox="1"/>
          <p:nvPr/>
        </p:nvSpPr>
        <p:spPr>
          <a:xfrm>
            <a:off x="612839" y="1945530"/>
            <a:ext cx="6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Fate</a:t>
            </a:r>
            <a:r>
              <a:rPr lang="en-US" dirty="0"/>
              <a:t>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9C2D08-D3A9-4885-93DA-9A30771354E8}"/>
              </a:ext>
            </a:extLst>
          </p:cNvPr>
          <p:cNvSpPr txBox="1"/>
          <p:nvPr/>
        </p:nvSpPr>
        <p:spPr>
          <a:xfrm>
            <a:off x="1416988" y="1981201"/>
            <a:ext cx="1441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Lived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88A55F-D1C3-4E93-AD1D-828FA1D00A3B}"/>
              </a:ext>
            </a:extLst>
          </p:cNvPr>
          <p:cNvSpPr txBox="1"/>
          <p:nvPr/>
        </p:nvSpPr>
        <p:spPr>
          <a:xfrm>
            <a:off x="2763076" y="1938132"/>
            <a:ext cx="2471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Age at time of disaster: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BACFBE-2014-4EFB-AC63-1CF35356C1F1}"/>
              </a:ext>
            </a:extLst>
          </p:cNvPr>
          <p:cNvSpPr txBox="1"/>
          <p:nvPr/>
        </p:nvSpPr>
        <p:spPr>
          <a:xfrm>
            <a:off x="5208107" y="1938132"/>
            <a:ext cx="526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EDE93-06BB-453C-B22E-1E8216134B82}"/>
              </a:ext>
            </a:extLst>
          </p:cNvPr>
          <p:cNvSpPr txBox="1"/>
          <p:nvPr/>
        </p:nvSpPr>
        <p:spPr>
          <a:xfrm>
            <a:off x="398834" y="107004"/>
            <a:ext cx="434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(Example of a crew person who survived.)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937E22-62D0-481A-9459-B7BA73799E14}"/>
              </a:ext>
            </a:extLst>
          </p:cNvPr>
          <p:cNvSpPr txBox="1"/>
          <p:nvPr/>
        </p:nvSpPr>
        <p:spPr>
          <a:xfrm>
            <a:off x="2763076" y="4184374"/>
            <a:ext cx="2305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known photograph</a:t>
            </a:r>
          </a:p>
        </p:txBody>
      </p:sp>
      <p:pic>
        <p:nvPicPr>
          <p:cNvPr id="2050" name="Picture 2" descr="Cayton, George J">
            <a:extLst>
              <a:ext uri="{FF2B5EF4-FFF2-40B4-BE49-F238E27FC236}">
                <a16:creationId xmlns:a16="http://schemas.microsoft.com/office/drawing/2014/main" id="{D9A36653-AFCF-4AA3-8A3D-9829402C9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5922" y="2739193"/>
            <a:ext cx="2743200" cy="3629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82174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782139-CB7F-4596-BC84-4AE4EEC5B0EC}"/>
              </a:ext>
            </a:extLst>
          </p:cNvPr>
          <p:cNvSpPr txBox="1"/>
          <p:nvPr/>
        </p:nvSpPr>
        <p:spPr>
          <a:xfrm>
            <a:off x="705678" y="914403"/>
            <a:ext cx="97105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/>
              <a:t>List of people rescued by the steamboat</a:t>
            </a:r>
            <a:r>
              <a:rPr lang="en-US" i="1" dirty="0"/>
              <a:t> Pocahontas</a:t>
            </a:r>
            <a:endParaRPr lang="en-US" dirty="0"/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St. Louis </a:t>
            </a:r>
            <a:r>
              <a:rPr lang="en-US" i="1" dirty="0"/>
              <a:t>Daily Missouri Democrat</a:t>
            </a:r>
            <a:r>
              <a:rPr lang="en-US" dirty="0"/>
              <a:t>, April 29, 1865 – as </a:t>
            </a:r>
            <a:r>
              <a:rPr lang="en-US" dirty="0" err="1"/>
              <a:t>Coyton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St. Louis </a:t>
            </a:r>
            <a:r>
              <a:rPr lang="en-US" i="1" dirty="0"/>
              <a:t>Daily Missouri Democrat</a:t>
            </a:r>
            <a:r>
              <a:rPr lang="en-US" dirty="0"/>
              <a:t>, April 29, 1865 – Mentions being rescued.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St. Louis </a:t>
            </a:r>
            <a:r>
              <a:rPr lang="en-US" i="1" dirty="0"/>
              <a:t>Daily Missouri Republican</a:t>
            </a:r>
            <a:r>
              <a:rPr lang="en-US" dirty="0"/>
              <a:t>, April 29, 1865, p.3 – mentioned as lost.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i="1" dirty="0"/>
              <a:t>The Memphis Argus</a:t>
            </a:r>
            <a:r>
              <a:rPr lang="en-US" dirty="0"/>
              <a:t>, April 28, 1865, p. 3 - Newspaper Account.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Personal File – Testimony at Speed Trial.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Wintringer reminiscence in Berry, </a:t>
            </a:r>
            <a:r>
              <a:rPr lang="en-US" i="1" dirty="0"/>
              <a:t>Loss of the Sultana</a:t>
            </a:r>
            <a:r>
              <a:rPr lang="en-US" dirty="0"/>
              <a:t>. Mentions </a:t>
            </a:r>
            <a:r>
              <a:rPr lang="en-US" dirty="0" err="1"/>
              <a:t>Cayton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Ancestry.com – U.S. City Directory, 1822-1999 – St. Louis, MO, 1871 – </a:t>
            </a:r>
            <a:r>
              <a:rPr lang="en-US" dirty="0" err="1"/>
              <a:t>Cayton</a:t>
            </a:r>
            <a:r>
              <a:rPr lang="en-US" dirty="0"/>
              <a:t>, George J., Pilot.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Ancestry.com – 1870 United States Federal Census – St. Louis, MO – </a:t>
            </a:r>
            <a:r>
              <a:rPr lang="en-US" dirty="0" err="1"/>
              <a:t>Cayton</a:t>
            </a:r>
            <a:r>
              <a:rPr lang="en-US" dirty="0"/>
              <a:t>, George, 40 </a:t>
            </a:r>
            <a:r>
              <a:rPr lang="en-US" dirty="0" err="1"/>
              <a:t>yrs</a:t>
            </a:r>
            <a:r>
              <a:rPr lang="en-US" dirty="0"/>
              <a:t> old, occupation: Pilot (river), born in Illinois. Married to Mary </a:t>
            </a:r>
            <a:r>
              <a:rPr lang="en-US" dirty="0" err="1"/>
              <a:t>Cayton</a:t>
            </a:r>
            <a:r>
              <a:rPr lang="en-US" dirty="0"/>
              <a:t> (35), son George (8)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Findagrave.com – Born Sept. 17, 1835, Warsaw, IL, Died March 28, 1877, Cincinnati, OH. Buried at Spring Grove Cemetery, Cincinnati, OH.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Ancestry.com – U.S., Civil War Draft Registrations Records, 1863-1865 – </a:t>
            </a:r>
            <a:r>
              <a:rPr lang="en-US" dirty="0" err="1"/>
              <a:t>Cayton</a:t>
            </a:r>
            <a:r>
              <a:rPr lang="en-US" dirty="0"/>
              <a:t>, Geo. J., 28, Pilot.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5D91A-1717-43BD-BE3A-2A7050AF6ABF}"/>
              </a:ext>
            </a:extLst>
          </p:cNvPr>
          <p:cNvSpPr txBox="1"/>
          <p:nvPr/>
        </p:nvSpPr>
        <p:spPr>
          <a:xfrm>
            <a:off x="710118" y="433305"/>
            <a:ext cx="7867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Sources which list this person as being on the </a:t>
            </a:r>
            <a:r>
              <a:rPr lang="en-US" i="1" u="sng" dirty="0"/>
              <a:t>Sultana</a:t>
            </a:r>
            <a:r>
              <a:rPr lang="en-US" u="sng" dirty="0"/>
              <a:t>, April 24-27, 1865</a:t>
            </a:r>
          </a:p>
        </p:txBody>
      </p:sp>
    </p:spTree>
    <p:extLst>
      <p:ext uri="{BB962C8B-B14F-4D97-AF65-F5344CB8AC3E}">
        <p14:creationId xmlns:p14="http://schemas.microsoft.com/office/powerpoint/2010/main" val="3391939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557267-98DC-484A-AA58-DB6CDDE29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7" y="594664"/>
            <a:ext cx="12161520" cy="58742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77BEEA-3D8C-4CE8-9DB7-6D751AC5C6BC}"/>
              </a:ext>
            </a:extLst>
          </p:cNvPr>
          <p:cNvSpPr txBox="1"/>
          <p:nvPr/>
        </p:nvSpPr>
        <p:spPr>
          <a:xfrm>
            <a:off x="19877" y="46583"/>
            <a:ext cx="12161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Civil War Prisons - Sultana Records Search - search for first name “Alexander”</a:t>
            </a:r>
          </a:p>
        </p:txBody>
      </p:sp>
    </p:spTree>
    <p:extLst>
      <p:ext uri="{BB962C8B-B14F-4D97-AF65-F5344CB8AC3E}">
        <p14:creationId xmlns:p14="http://schemas.microsoft.com/office/powerpoint/2010/main" val="1552431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C50992-0152-4743-8F29-B1AF65FB1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7" y="515780"/>
            <a:ext cx="12161520" cy="60260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688651-8046-4393-B506-CD832E045FB5}"/>
              </a:ext>
            </a:extLst>
          </p:cNvPr>
          <p:cNvSpPr txBox="1"/>
          <p:nvPr/>
        </p:nvSpPr>
        <p:spPr>
          <a:xfrm>
            <a:off x="19877" y="46583"/>
            <a:ext cx="121615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Civil War Prisons - Sultana Records Search - search for first name “Alexander”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(Printable Version)</a:t>
            </a:r>
          </a:p>
        </p:txBody>
      </p:sp>
    </p:spTree>
    <p:extLst>
      <p:ext uri="{BB962C8B-B14F-4D97-AF65-F5344CB8AC3E}">
        <p14:creationId xmlns:p14="http://schemas.microsoft.com/office/powerpoint/2010/main" val="3994758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F13BF7-C6C4-4707-A064-3C3677D23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" y="593389"/>
            <a:ext cx="12161520" cy="59592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FA88E1-268B-4003-81FD-34AE68453CBD}"/>
              </a:ext>
            </a:extLst>
          </p:cNvPr>
          <p:cNvSpPr txBox="1"/>
          <p:nvPr/>
        </p:nvSpPr>
        <p:spPr>
          <a:xfrm>
            <a:off x="19877" y="46583"/>
            <a:ext cx="12161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National Park Service – The Civil War – Top of Homepage</a:t>
            </a:r>
          </a:p>
        </p:txBody>
      </p:sp>
    </p:spTree>
    <p:extLst>
      <p:ext uri="{BB962C8B-B14F-4D97-AF65-F5344CB8AC3E}">
        <p14:creationId xmlns:p14="http://schemas.microsoft.com/office/powerpoint/2010/main" val="3486655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9D7CAC-BAC6-4A3E-AA4F-032552BF94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" y="738879"/>
            <a:ext cx="12161520" cy="60197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1112AF-0883-4B29-90EF-C60A5083E2C6}"/>
              </a:ext>
            </a:extLst>
          </p:cNvPr>
          <p:cNvSpPr txBox="1"/>
          <p:nvPr/>
        </p:nvSpPr>
        <p:spPr>
          <a:xfrm>
            <a:off x="19877" y="46583"/>
            <a:ext cx="12161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National Park Service – The Civil War – search for last name “Butler”</a:t>
            </a:r>
          </a:p>
        </p:txBody>
      </p:sp>
    </p:spTree>
    <p:extLst>
      <p:ext uri="{BB962C8B-B14F-4D97-AF65-F5344CB8AC3E}">
        <p14:creationId xmlns:p14="http://schemas.microsoft.com/office/powerpoint/2010/main" val="4050783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F378E0-4FFF-4424-9A5B-06DB228047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" t="9494" r="2768" b="17186"/>
          <a:stretch/>
        </p:blipFill>
        <p:spPr>
          <a:xfrm>
            <a:off x="3060369" y="924132"/>
            <a:ext cx="6071262" cy="27917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1F27B9-1AD8-4523-97AD-45BAC69B1002}"/>
              </a:ext>
            </a:extLst>
          </p:cNvPr>
          <p:cNvSpPr txBox="1"/>
          <p:nvPr/>
        </p:nvSpPr>
        <p:spPr>
          <a:xfrm>
            <a:off x="875495" y="87542"/>
            <a:ext cx="10418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Sultana </a:t>
            </a:r>
            <a:r>
              <a:rPr lang="en-US" sz="54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Disaster Museum Database</a:t>
            </a:r>
            <a:endParaRPr lang="en-US" sz="5400" i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0ECCA-5D24-4B7D-BBAA-FC291EDE16C6}"/>
              </a:ext>
            </a:extLst>
          </p:cNvPr>
          <p:cNvSpPr txBox="1"/>
          <p:nvPr/>
        </p:nvSpPr>
        <p:spPr>
          <a:xfrm>
            <a:off x="875495" y="3910519"/>
            <a:ext cx="104183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At 2:00 a.m. on April 27, 1865, when the sidewheel Mississippi steamboat </a:t>
            </a:r>
            <a:r>
              <a:rPr lang="en-US" i="1" dirty="0"/>
              <a:t>Sultana</a:t>
            </a:r>
            <a:r>
              <a:rPr lang="en-US" dirty="0"/>
              <a:t> was seven miles above Memphis, TN, her boilers exploded. Shortly thereafter the boat caught fire, eventually sinking near 7:00 a.m. On board were 1,960 recently paroled Union ex-prisoners of war, 22 guards of the 58</a:t>
            </a:r>
            <a:r>
              <a:rPr lang="en-US" baseline="30000" dirty="0"/>
              <a:t>th</a:t>
            </a:r>
            <a:r>
              <a:rPr lang="en-US" dirty="0"/>
              <a:t> Ohio Infantry, 70 civilian passengers, and 85 crew, a total of 2,137 on a boat legally registered to carry 376 passengers and a crew of about 100.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Out of that total, 1,168 people perished. The </a:t>
            </a:r>
            <a:r>
              <a:rPr lang="en-US" i="1" dirty="0"/>
              <a:t>Sultana </a:t>
            </a:r>
            <a:r>
              <a:rPr lang="en-US" dirty="0"/>
              <a:t>Disaster is the greatest maritime disaster in American history. </a:t>
            </a:r>
          </a:p>
        </p:txBody>
      </p:sp>
    </p:spTree>
    <p:extLst>
      <p:ext uri="{BB962C8B-B14F-4D97-AF65-F5344CB8AC3E}">
        <p14:creationId xmlns:p14="http://schemas.microsoft.com/office/powerpoint/2010/main" val="3410349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E44AB4-D296-4580-A2EE-0C19B44C2E8C}"/>
              </a:ext>
            </a:extLst>
          </p:cNvPr>
          <p:cNvSpPr txBox="1"/>
          <p:nvPr/>
        </p:nvSpPr>
        <p:spPr>
          <a:xfrm>
            <a:off x="778215" y="170233"/>
            <a:ext cx="10603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 dirty="0"/>
              <a:t>Sultana </a:t>
            </a:r>
            <a:r>
              <a:rPr lang="en-US" sz="3600" dirty="0"/>
              <a:t>records search.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D0E217-9C4F-4A05-BFCD-A67C26C46A21}"/>
              </a:ext>
            </a:extLst>
          </p:cNvPr>
          <p:cNvSpPr txBox="1"/>
          <p:nvPr/>
        </p:nvSpPr>
        <p:spPr>
          <a:xfrm>
            <a:off x="1196502" y="1848069"/>
            <a:ext cx="271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 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5E031-759B-40B2-BC27-CB9DE6615262}"/>
              </a:ext>
            </a:extLst>
          </p:cNvPr>
          <p:cNvSpPr txBox="1"/>
          <p:nvPr/>
        </p:nvSpPr>
        <p:spPr>
          <a:xfrm>
            <a:off x="1193254" y="2763310"/>
            <a:ext cx="271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Last 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9CC88C-17B8-447B-9F9A-5FA90538E129}"/>
              </a:ext>
            </a:extLst>
          </p:cNvPr>
          <p:cNvSpPr txBox="1"/>
          <p:nvPr/>
        </p:nvSpPr>
        <p:spPr>
          <a:xfrm>
            <a:off x="1212710" y="3595611"/>
            <a:ext cx="233464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 and Unit Type</a:t>
            </a:r>
          </a:p>
          <a:p>
            <a:r>
              <a:rPr lang="en-US" sz="1400" dirty="0"/>
              <a:t>(includes Crew, Passengers, and Guards)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C7644-1093-468E-82F1-44D9BA9AD5E2}"/>
              </a:ext>
            </a:extLst>
          </p:cNvPr>
          <p:cNvSpPr txBox="1"/>
          <p:nvPr/>
        </p:nvSpPr>
        <p:spPr>
          <a:xfrm>
            <a:off x="554478" y="849470"/>
            <a:ext cx="11128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 information in one or more of the search boxes. Not all boxes need to be filled out. Partial searches are acceptable. Example: a search for the first name “Alex” will bring up all people with the name “Alex” and “Alexander”.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BB239-41BA-48A6-9E7E-BE16A217BA6A}"/>
              </a:ext>
            </a:extLst>
          </p:cNvPr>
          <p:cNvSpPr txBox="1"/>
          <p:nvPr/>
        </p:nvSpPr>
        <p:spPr>
          <a:xfrm>
            <a:off x="1186766" y="4466038"/>
            <a:ext cx="271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Unit Number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2D9CC9-F978-4873-8478-C955EA0D28F6}"/>
              </a:ext>
            </a:extLst>
          </p:cNvPr>
          <p:cNvSpPr txBox="1"/>
          <p:nvPr/>
        </p:nvSpPr>
        <p:spPr>
          <a:xfrm>
            <a:off x="1206219" y="5262028"/>
            <a:ext cx="271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Company Letter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2E448-EC8D-4938-99A0-5F1489B349FC}"/>
              </a:ext>
            </a:extLst>
          </p:cNvPr>
          <p:cNvSpPr/>
          <p:nvPr/>
        </p:nvSpPr>
        <p:spPr>
          <a:xfrm>
            <a:off x="3550592" y="1838532"/>
            <a:ext cx="548640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248B8C-B532-4FF4-91B1-11D890DE0B14}"/>
              </a:ext>
            </a:extLst>
          </p:cNvPr>
          <p:cNvSpPr/>
          <p:nvPr/>
        </p:nvSpPr>
        <p:spPr>
          <a:xfrm>
            <a:off x="3547355" y="2743838"/>
            <a:ext cx="548640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77EECB-223C-4DC1-90B9-607AD0BEB3D6}"/>
              </a:ext>
            </a:extLst>
          </p:cNvPr>
          <p:cNvSpPr/>
          <p:nvPr/>
        </p:nvSpPr>
        <p:spPr>
          <a:xfrm>
            <a:off x="3532559" y="4446768"/>
            <a:ext cx="1167319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2569ED-9130-4EFE-8B87-C9DCDB330FBD}"/>
              </a:ext>
            </a:extLst>
          </p:cNvPr>
          <p:cNvSpPr/>
          <p:nvPr/>
        </p:nvSpPr>
        <p:spPr>
          <a:xfrm>
            <a:off x="3532151" y="3584850"/>
            <a:ext cx="548640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B0DDF22-4620-4A73-B38E-E91C191419AB}"/>
              </a:ext>
            </a:extLst>
          </p:cNvPr>
          <p:cNvSpPr txBox="1"/>
          <p:nvPr/>
        </p:nvSpPr>
        <p:spPr>
          <a:xfrm>
            <a:off x="5395190" y="3604311"/>
            <a:ext cx="220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(drop down menu)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E8A278-EFC9-4714-B16D-AA0A9EEDD36B}"/>
              </a:ext>
            </a:extLst>
          </p:cNvPr>
          <p:cNvSpPr txBox="1"/>
          <p:nvPr/>
        </p:nvSpPr>
        <p:spPr>
          <a:xfrm>
            <a:off x="3463713" y="5263308"/>
            <a:ext cx="1939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(drop down menu)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CE2E2ED-EA20-4E89-A5D9-6789870CDB7E}"/>
              </a:ext>
            </a:extLst>
          </p:cNvPr>
          <p:cNvSpPr/>
          <p:nvPr/>
        </p:nvSpPr>
        <p:spPr>
          <a:xfrm>
            <a:off x="3539448" y="5208674"/>
            <a:ext cx="1167319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C1CA85-38D0-4D94-8219-AAB53760813F}"/>
              </a:ext>
            </a:extLst>
          </p:cNvPr>
          <p:cNvSpPr txBox="1"/>
          <p:nvPr/>
        </p:nvSpPr>
        <p:spPr>
          <a:xfrm>
            <a:off x="4970829" y="5262024"/>
            <a:ext cx="6138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Indiana artillery batteries do not have a company letter.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F0F8C5-E3ED-4480-BD3D-6EF67DF5825B}"/>
              </a:ext>
            </a:extLst>
          </p:cNvPr>
          <p:cNvSpPr/>
          <p:nvPr/>
        </p:nvSpPr>
        <p:spPr>
          <a:xfrm>
            <a:off x="3542763" y="6036936"/>
            <a:ext cx="2937545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B81DA0B-1522-456E-B58B-26CF92547914}"/>
              </a:ext>
            </a:extLst>
          </p:cNvPr>
          <p:cNvSpPr txBox="1"/>
          <p:nvPr/>
        </p:nvSpPr>
        <p:spPr>
          <a:xfrm>
            <a:off x="1199595" y="6040592"/>
            <a:ext cx="271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Held Prisoner At: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691F82-9750-4296-8CCA-20B998B62476}"/>
              </a:ext>
            </a:extLst>
          </p:cNvPr>
          <p:cNvSpPr txBox="1"/>
          <p:nvPr/>
        </p:nvSpPr>
        <p:spPr>
          <a:xfrm>
            <a:off x="4016963" y="6052648"/>
            <a:ext cx="220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(drop down menu)</a:t>
            </a:r>
          </a:p>
        </p:txBody>
      </p:sp>
    </p:spTree>
    <p:extLst>
      <p:ext uri="{BB962C8B-B14F-4D97-AF65-F5344CB8AC3E}">
        <p14:creationId xmlns:p14="http://schemas.microsoft.com/office/powerpoint/2010/main" val="3666219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E15CDA-58EB-437D-93C4-AC14D047F973}"/>
              </a:ext>
            </a:extLst>
          </p:cNvPr>
          <p:cNvSpPr txBox="1"/>
          <p:nvPr/>
        </p:nvSpPr>
        <p:spPr>
          <a:xfrm>
            <a:off x="505838" y="383270"/>
            <a:ext cx="4659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Drop down menu for “State” category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4E9BE-3E06-4A6F-9D98-47E7ADF62BD2}"/>
              </a:ext>
            </a:extLst>
          </p:cNvPr>
          <p:cNvSpPr txBox="1"/>
          <p:nvPr/>
        </p:nvSpPr>
        <p:spPr>
          <a:xfrm>
            <a:off x="1040861" y="920237"/>
            <a:ext cx="330740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Passenger</a:t>
            </a:r>
          </a:p>
          <a:p>
            <a:r>
              <a:rPr lang="en-US" dirty="0"/>
              <a:t>Crew</a:t>
            </a:r>
          </a:p>
          <a:p>
            <a:r>
              <a:rPr lang="en-US" dirty="0"/>
              <a:t>Guard – 58</a:t>
            </a:r>
            <a:r>
              <a:rPr lang="en-US" baseline="30000" dirty="0"/>
              <a:t>th</a:t>
            </a:r>
            <a:r>
              <a:rPr lang="en-US" dirty="0"/>
              <a:t> Ohio Infantry</a:t>
            </a:r>
          </a:p>
          <a:p>
            <a:r>
              <a:rPr lang="en-US" dirty="0"/>
              <a:t>Iowa Cavalry</a:t>
            </a:r>
          </a:p>
          <a:p>
            <a:r>
              <a:rPr lang="en-US" dirty="0"/>
              <a:t>Illinois Infantry</a:t>
            </a:r>
          </a:p>
          <a:p>
            <a:r>
              <a:rPr lang="en-US" dirty="0"/>
              <a:t>Indiana Artillery Battery</a:t>
            </a:r>
          </a:p>
          <a:p>
            <a:r>
              <a:rPr lang="en-US" dirty="0"/>
              <a:t>Indiana Cavalry</a:t>
            </a:r>
          </a:p>
          <a:p>
            <a:r>
              <a:rPr lang="en-US" dirty="0"/>
              <a:t>Indiana Infantry</a:t>
            </a:r>
          </a:p>
          <a:p>
            <a:r>
              <a:rPr lang="en-US" dirty="0"/>
              <a:t>Kentucky Cavalry</a:t>
            </a:r>
          </a:p>
          <a:p>
            <a:r>
              <a:rPr lang="en-US" dirty="0"/>
              <a:t>Kentucky Infantry</a:t>
            </a:r>
          </a:p>
          <a:p>
            <a:r>
              <a:rPr lang="en-US" dirty="0"/>
              <a:t>Kentucky Light Artillery</a:t>
            </a:r>
          </a:p>
          <a:p>
            <a:r>
              <a:rPr lang="en-US" dirty="0"/>
              <a:t>Kentucky Mounted Infantry</a:t>
            </a:r>
          </a:p>
          <a:p>
            <a:r>
              <a:rPr lang="en-US" dirty="0"/>
              <a:t>Michigan Cavalry</a:t>
            </a:r>
          </a:p>
          <a:p>
            <a:r>
              <a:rPr lang="en-US" dirty="0"/>
              <a:t>Michigan Engineers &amp; Mechanics</a:t>
            </a:r>
          </a:p>
          <a:p>
            <a:r>
              <a:rPr lang="en-US" dirty="0"/>
              <a:t>Michigan Infantry</a:t>
            </a:r>
          </a:p>
          <a:p>
            <a:r>
              <a:rPr lang="en-US" dirty="0"/>
              <a:t>Michigan Light Artillery</a:t>
            </a:r>
          </a:p>
          <a:p>
            <a:r>
              <a:rPr lang="en-US" dirty="0"/>
              <a:t>Michigan Sharpshooters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D15B3-D689-466F-B0DF-F6F0BACDCEE9}"/>
              </a:ext>
            </a:extLst>
          </p:cNvPr>
          <p:cNvSpPr txBox="1"/>
          <p:nvPr/>
        </p:nvSpPr>
        <p:spPr>
          <a:xfrm>
            <a:off x="7091141" y="920237"/>
            <a:ext cx="40599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York Infantry</a:t>
            </a:r>
          </a:p>
          <a:p>
            <a:r>
              <a:rPr lang="en-US" dirty="0"/>
              <a:t>Ohio Cavalry (McLaughlin)</a:t>
            </a:r>
          </a:p>
          <a:p>
            <a:r>
              <a:rPr lang="en-US" dirty="0"/>
              <a:t>Ohio Cavalry</a:t>
            </a:r>
          </a:p>
          <a:p>
            <a:r>
              <a:rPr lang="en-US" dirty="0"/>
              <a:t>Ohio Infantry</a:t>
            </a:r>
          </a:p>
          <a:p>
            <a:r>
              <a:rPr lang="en-US" dirty="0"/>
              <a:t>Ohio Light Artillery</a:t>
            </a:r>
          </a:p>
          <a:p>
            <a:r>
              <a:rPr lang="en-US" dirty="0"/>
              <a:t>Pennsylvania Cavalry</a:t>
            </a:r>
          </a:p>
          <a:p>
            <a:r>
              <a:rPr lang="en-US" dirty="0"/>
              <a:t>Tennessee Cavalry</a:t>
            </a:r>
          </a:p>
          <a:p>
            <a:r>
              <a:rPr lang="en-US" dirty="0"/>
              <a:t>Tennessee Infantry</a:t>
            </a:r>
          </a:p>
          <a:p>
            <a:r>
              <a:rPr lang="en-US" dirty="0"/>
              <a:t>Tennessee Mounted Infantry</a:t>
            </a:r>
          </a:p>
          <a:p>
            <a:r>
              <a:rPr lang="en-US" dirty="0"/>
              <a:t>United States Colored Troops</a:t>
            </a:r>
          </a:p>
          <a:p>
            <a:r>
              <a:rPr lang="en-US" dirty="0"/>
              <a:t>Virginia (Louden County Virginia Rangers)</a:t>
            </a:r>
          </a:p>
          <a:p>
            <a:r>
              <a:rPr lang="en-US" dirty="0"/>
              <a:t>West Virginia Cavalry</a:t>
            </a:r>
          </a:p>
          <a:p>
            <a:r>
              <a:rPr lang="en-US" dirty="0"/>
              <a:t>West Virginia Infantry</a:t>
            </a:r>
          </a:p>
          <a:p>
            <a:r>
              <a:rPr lang="en-US" dirty="0"/>
              <a:t>West Virginia Light Artillery</a:t>
            </a:r>
          </a:p>
        </p:txBody>
      </p:sp>
    </p:spTree>
    <p:extLst>
      <p:ext uri="{BB962C8B-B14F-4D97-AF65-F5344CB8AC3E}">
        <p14:creationId xmlns:p14="http://schemas.microsoft.com/office/powerpoint/2010/main" val="3560319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</TotalTime>
  <Words>2136</Words>
  <Application>Microsoft Office PowerPoint</Application>
  <PresentationFormat>Widescreen</PresentationFormat>
  <Paragraphs>243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Gene Eric Salecker</dc:creator>
  <cp:lastModifiedBy>Gene Eric Salecker</cp:lastModifiedBy>
  <cp:revision>29</cp:revision>
  <dcterms:created xsi:type="dcterms:W3CDTF">2019-12-31T20:08:58Z</dcterms:created>
  <dcterms:modified xsi:type="dcterms:W3CDTF">2020-01-06T17:59:53Z</dcterms:modified>
</cp:coreProperties>
</file>

<file path=docProps/thumbnail.jpeg>
</file>